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52"/>
  </p:notesMasterIdLst>
  <p:handoutMasterIdLst>
    <p:handoutMasterId r:id="rId53"/>
  </p:handoutMasterIdLst>
  <p:sldIdLst>
    <p:sldId id="314" r:id="rId5"/>
    <p:sldId id="318" r:id="rId6"/>
    <p:sldId id="371" r:id="rId7"/>
    <p:sldId id="330" r:id="rId8"/>
    <p:sldId id="328" r:id="rId9"/>
    <p:sldId id="331" r:id="rId10"/>
    <p:sldId id="329" r:id="rId11"/>
    <p:sldId id="359" r:id="rId12"/>
    <p:sldId id="360" r:id="rId13"/>
    <p:sldId id="361" r:id="rId14"/>
    <p:sldId id="362" r:id="rId15"/>
    <p:sldId id="363" r:id="rId16"/>
    <p:sldId id="364" r:id="rId17"/>
    <p:sldId id="365" r:id="rId18"/>
    <p:sldId id="366" r:id="rId19"/>
    <p:sldId id="367" r:id="rId20"/>
    <p:sldId id="369" r:id="rId21"/>
    <p:sldId id="321" r:id="rId22"/>
    <p:sldId id="323" r:id="rId23"/>
    <p:sldId id="324" r:id="rId24"/>
    <p:sldId id="339" r:id="rId25"/>
    <p:sldId id="338" r:id="rId26"/>
    <p:sldId id="334" r:id="rId27"/>
    <p:sldId id="336" r:id="rId28"/>
    <p:sldId id="340" r:id="rId29"/>
    <p:sldId id="341" r:id="rId30"/>
    <p:sldId id="342" r:id="rId31"/>
    <p:sldId id="343" r:id="rId32"/>
    <p:sldId id="344" r:id="rId33"/>
    <p:sldId id="345" r:id="rId34"/>
    <p:sldId id="346" r:id="rId35"/>
    <p:sldId id="347" r:id="rId36"/>
    <p:sldId id="352" r:id="rId37"/>
    <p:sldId id="353" r:id="rId38"/>
    <p:sldId id="354" r:id="rId39"/>
    <p:sldId id="355" r:id="rId40"/>
    <p:sldId id="358" r:id="rId41"/>
    <p:sldId id="356" r:id="rId42"/>
    <p:sldId id="357" r:id="rId43"/>
    <p:sldId id="349" r:id="rId44"/>
    <p:sldId id="350" r:id="rId45"/>
    <p:sldId id="325" r:id="rId46"/>
    <p:sldId id="326" r:id="rId47"/>
    <p:sldId id="327" r:id="rId48"/>
    <p:sldId id="376" r:id="rId49"/>
    <p:sldId id="372" r:id="rId50"/>
    <p:sldId id="3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916155-2284-4138-A78C-CDC9FB7A48C0}">
          <p14:sldIdLst>
            <p14:sldId id="314"/>
            <p14:sldId id="318"/>
            <p14:sldId id="371"/>
            <p14:sldId id="330"/>
            <p14:sldId id="328"/>
            <p14:sldId id="331"/>
            <p14:sldId id="329"/>
            <p14:sldId id="359"/>
            <p14:sldId id="360"/>
            <p14:sldId id="361"/>
            <p14:sldId id="362"/>
            <p14:sldId id="363"/>
            <p14:sldId id="364"/>
            <p14:sldId id="365"/>
            <p14:sldId id="366"/>
            <p14:sldId id="367"/>
            <p14:sldId id="369"/>
            <p14:sldId id="321"/>
            <p14:sldId id="323"/>
            <p14:sldId id="324"/>
            <p14:sldId id="339"/>
            <p14:sldId id="338"/>
            <p14:sldId id="334"/>
            <p14:sldId id="336"/>
            <p14:sldId id="340"/>
            <p14:sldId id="341"/>
            <p14:sldId id="342"/>
            <p14:sldId id="343"/>
            <p14:sldId id="344"/>
            <p14:sldId id="345"/>
            <p14:sldId id="346"/>
            <p14:sldId id="347"/>
            <p14:sldId id="352"/>
            <p14:sldId id="353"/>
            <p14:sldId id="354"/>
            <p14:sldId id="355"/>
            <p14:sldId id="358"/>
            <p14:sldId id="356"/>
            <p14:sldId id="357"/>
            <p14:sldId id="349"/>
            <p14:sldId id="350"/>
            <p14:sldId id="325"/>
            <p14:sldId id="326"/>
            <p14:sldId id="327"/>
            <p14:sldId id="376"/>
            <p14:sldId id="372"/>
            <p14:sldId id="309"/>
          </p14:sldIdLst>
        </p14:section>
      </p14:sectionLst>
    </p:ex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546C9-4C76-782C-EAA4-B598B4798026}" v="99" dt="2025-11-14T16:34:29.773"/>
    <p1510:client id="{0744AC48-6B71-FF25-75DF-AFE97B9D45B5}" v="124" dt="2025-11-14T17:15:09.494"/>
    <p1510:client id="{07D630A6-49C0-B05E-A526-C1FA05A4B6C1}" v="105" dt="2025-11-13T17:07:22.640"/>
    <p1510:client id="{0B4E83FE-8120-50A1-74A1-5CB62FE5822D}" v="6" dt="2025-11-14T15:59:58.409"/>
    <p1510:client id="{0BAD974D-6AD4-3ADC-2717-29E46193557D}" v="117" dt="2025-11-14T09:04:35.258"/>
    <p1510:client id="{0BC7B825-6E06-6CD9-8814-EBF515F06C86}" v="63" dt="2025-11-14T17:14:34.511"/>
    <p1510:client id="{0E2EF6AF-3A50-C497-87FA-361D1A438B24}" v="13" dt="2025-11-14T07:58:19.180"/>
    <p1510:client id="{166932E6-0E88-691D-78B9-3E106DA88BA2}" v="4" dt="2025-11-14T14:30:20.178"/>
    <p1510:client id="{30151F8F-DE05-9049-EC72-429CE1163F2C}" v="604" dt="2025-11-14T16:55:10.807"/>
    <p1510:client id="{3920B705-C41A-45FF-245B-4C9A22F39F90}" v="1" dt="2025-11-14T08:47:51.276"/>
    <p1510:client id="{4BD4C984-EC09-633B-76C6-2F8DFAF1B6DA}" v="546" dt="2025-11-13T17:35:16.948"/>
    <p1510:client id="{6557C26F-C21F-8E83-7778-1FD2F5A150D1}" v="152" dt="2025-11-14T19:06:56.512"/>
    <p1510:client id="{6ABBB521-C568-D251-A029-4187B4FCBB37}" v="331" dt="2025-11-14T14:59:32.309"/>
    <p1510:client id="{81602DA2-41A5-8BBB-B47F-53F75AC9BB33}" v="1" dt="2025-11-14T08:28:05.143"/>
    <p1510:client id="{8899F8E0-0125-BF00-0D27-BA767D5EDDA9}" v="411" dt="2025-11-14T16:04:22.710"/>
    <p1510:client id="{8E242D09-878D-BC82-A3DA-D4B7D39A5C45}" v="272" dt="2025-11-13T18:10:22.134"/>
    <p1510:client id="{907662AE-2940-01FA-A52F-C3E2FE137458}" v="97" dt="2025-11-13T17:19:42.365"/>
    <p1510:client id="{A9CFC580-A5CD-1FD0-D054-1737F30E4488}" v="3" dt="2025-11-14T19:44:24.526"/>
    <p1510:client id="{B6CE73F8-9B65-ADCF-AC07-E93F384F986F}" v="30" dt="2025-11-14T19:26:53.998"/>
    <p1510:client id="{BA47D6B9-3115-1C94-C8D3-D6DC95887472}" v="182" dt="2025-11-13T18:14:10.071"/>
    <p1510:client id="{C356526F-E90B-8DC0-0C00-E043A33A6CA7}" v="1401" dt="2025-11-14T11:05:16.145"/>
    <p1510:client id="{CD4C554D-A5C1-873E-01A7-71EF581FCA58}" v="1" dt="2025-11-13T17:58:51.768"/>
    <p1510:client id="{CF97C56A-D95E-3609-9B01-D478DDF6CE22}" v="57" dt="2025-11-14T19:13:31.753"/>
    <p1510:client id="{ED1458D6-DF23-0AAA-D406-B0B0F75B28F0}" v="355" dt="2025-11-14T18:58:51.386"/>
    <p1510:client id="{EDA07C8D-13CE-E939-1865-8DE05EB3D1FC}" v="1021" dt="2025-11-13T17:55:14.018"/>
    <p1510:client id="{FF482BDF-4F17-31A1-D5EF-500E0E1DA5B7}" v="820" dt="2025-11-14T16:40:46.6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11/14/2025</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a:p>
        </p:txBody>
      </p:sp>
    </p:spTree>
    <p:extLst>
      <p:ext uri="{BB962C8B-B14F-4D97-AF65-F5344CB8AC3E}">
        <p14:creationId xmlns:p14="http://schemas.microsoft.com/office/powerpoint/2010/main" val="631242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857E0-0F08-DF0A-4076-3CFA756AF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655E63-9B8A-1E89-300B-845811A7C8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7EF71-942E-4608-E258-438EC1773C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38B0E3-E634-D838-F896-FB029FB903AF}"/>
              </a:ext>
            </a:extLst>
          </p:cNvPr>
          <p:cNvSpPr>
            <a:spLocks noGrp="1"/>
          </p:cNvSpPr>
          <p:nvPr>
            <p:ph type="sldNum" sz="quarter" idx="5"/>
          </p:nvPr>
        </p:nvSpPr>
        <p:spPr/>
        <p:txBody>
          <a:bodyPr/>
          <a:lstStyle/>
          <a:p>
            <a:fld id="{D4B9A9E5-4F7F-4A7D-9DE1-899232329269}" type="slidenum">
              <a:rPr lang="en-US" smtClean="0"/>
              <a:t>3</a:t>
            </a:fld>
            <a:endParaRPr lang="en-US"/>
          </a:p>
        </p:txBody>
      </p:sp>
    </p:spTree>
    <p:extLst>
      <p:ext uri="{BB962C8B-B14F-4D97-AF65-F5344CB8AC3E}">
        <p14:creationId xmlns:p14="http://schemas.microsoft.com/office/powerpoint/2010/main" val="47128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a:p>
        </p:txBody>
      </p:sp>
    </p:spTree>
    <p:extLst>
      <p:ext uri="{BB962C8B-B14F-4D97-AF65-F5344CB8AC3E}">
        <p14:creationId xmlns:p14="http://schemas.microsoft.com/office/powerpoint/2010/main" val="3984229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a:p>
        </p:txBody>
      </p:sp>
    </p:spTree>
    <p:extLst>
      <p:ext uri="{BB962C8B-B14F-4D97-AF65-F5344CB8AC3E}">
        <p14:creationId xmlns:p14="http://schemas.microsoft.com/office/powerpoint/2010/main" val="4110010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a:p>
        </p:txBody>
      </p:sp>
    </p:spTree>
    <p:extLst>
      <p:ext uri="{BB962C8B-B14F-4D97-AF65-F5344CB8AC3E}">
        <p14:creationId xmlns:p14="http://schemas.microsoft.com/office/powerpoint/2010/main" val="679238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C9E51-FBAE-5DA9-F3D5-25FFE1626A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7D003-1338-6FBB-C3B8-C542930A0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530413-CEB5-2302-52F8-0C269A79F8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06AA82-13E1-9EC6-87BE-CA4DCDC55BBD}"/>
              </a:ext>
            </a:extLst>
          </p:cNvPr>
          <p:cNvSpPr>
            <a:spLocks noGrp="1"/>
          </p:cNvSpPr>
          <p:nvPr>
            <p:ph type="sldNum" sz="quarter" idx="5"/>
          </p:nvPr>
        </p:nvSpPr>
        <p:spPr/>
        <p:txBody>
          <a:bodyPr/>
          <a:lstStyle/>
          <a:p>
            <a:fld id="{D4B9A9E5-4F7F-4A7D-9DE1-899232329269}" type="slidenum">
              <a:rPr lang="en-US" smtClean="0"/>
              <a:t>21</a:t>
            </a:fld>
            <a:endParaRPr lang="en-US"/>
          </a:p>
        </p:txBody>
      </p:sp>
    </p:spTree>
    <p:extLst>
      <p:ext uri="{BB962C8B-B14F-4D97-AF65-F5344CB8AC3E}">
        <p14:creationId xmlns:p14="http://schemas.microsoft.com/office/powerpoint/2010/main" val="3298926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42</a:t>
            </a:fld>
            <a:endParaRPr lang="en-US"/>
          </a:p>
        </p:txBody>
      </p:sp>
    </p:spTree>
    <p:extLst>
      <p:ext uri="{BB962C8B-B14F-4D97-AF65-F5344CB8AC3E}">
        <p14:creationId xmlns:p14="http://schemas.microsoft.com/office/powerpoint/2010/main" val="2261767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47</a:t>
            </a:fld>
            <a:endParaRPr lang="en-US"/>
          </a:p>
        </p:txBody>
      </p:sp>
    </p:spTree>
    <p:extLst>
      <p:ext uri="{BB962C8B-B14F-4D97-AF65-F5344CB8AC3E}">
        <p14:creationId xmlns:p14="http://schemas.microsoft.com/office/powerpoint/2010/main" val="2429966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gif"/></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hyperlink" Target="https://arxiv.org/abs/2209.00796"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9.sv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773681"/>
            <a:ext cx="5674360" cy="3200400"/>
          </a:xfrm>
        </p:spPr>
        <p:txBody>
          <a:bodyPr/>
          <a:lstStyle/>
          <a:p>
            <a:r>
              <a:rPr lang="en-US"/>
              <a:t>Diffusion model</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03DD41-FB5D-B8F6-DE26-978AC2B2C1C8}"/>
              </a:ext>
            </a:extLst>
          </p:cNvPr>
          <p:cNvSpPr>
            <a:spLocks noGrp="1"/>
          </p:cNvSpPr>
          <p:nvPr>
            <p:ph type="sldNum" sz="quarter" idx="4"/>
          </p:nvPr>
        </p:nvSpPr>
        <p:spPr/>
        <p:txBody>
          <a:bodyPr/>
          <a:lstStyle/>
          <a:p>
            <a:fld id="{B5CEABB6-07DC-46E8-9B57-56EC44A396E5}" type="slidenum">
              <a:rPr lang="en-US" smtClean="0"/>
              <a:pPr/>
              <a:t>10</a:t>
            </a:fld>
            <a:endParaRPr lang="en-US"/>
          </a:p>
        </p:txBody>
      </p:sp>
      <p:sp>
        <p:nvSpPr>
          <p:cNvPr id="6" name="TextBox 5">
            <a:extLst>
              <a:ext uri="{FF2B5EF4-FFF2-40B4-BE49-F238E27FC236}">
                <a16:creationId xmlns:a16="http://schemas.microsoft.com/office/drawing/2014/main" id="{A28DDCCC-8521-2DB8-C6B8-1FE47BDB51D0}"/>
              </a:ext>
            </a:extLst>
          </p:cNvPr>
          <p:cNvSpPr txBox="1"/>
          <p:nvPr/>
        </p:nvSpPr>
        <p:spPr>
          <a:xfrm>
            <a:off x="912887" y="720336"/>
            <a:ext cx="8547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Reverse Variance Learning</a:t>
            </a:r>
            <a:endParaRPr lang="en-US" b="1"/>
          </a:p>
        </p:txBody>
      </p:sp>
      <p:sp>
        <p:nvSpPr>
          <p:cNvPr id="8" name="TextBox 7">
            <a:extLst>
              <a:ext uri="{FF2B5EF4-FFF2-40B4-BE49-F238E27FC236}">
                <a16:creationId xmlns:a16="http://schemas.microsoft.com/office/drawing/2014/main" id="{744E70EC-0916-1196-0DDF-A2C1A98A647B}"/>
              </a:ext>
            </a:extLst>
          </p:cNvPr>
          <p:cNvSpPr txBox="1"/>
          <p:nvPr/>
        </p:nvSpPr>
        <p:spPr>
          <a:xfrm>
            <a:off x="914303" y="1370956"/>
            <a:ext cx="9166187"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buFont typeface="Arial"/>
              <a:buChar char="•"/>
            </a:pPr>
            <a:r>
              <a:rPr lang="en-US" sz="2000">
                <a:ea typeface="+mn-lt"/>
                <a:cs typeface="+mn-lt"/>
              </a:rPr>
              <a:t> Classical models fix reverse variance </a:t>
            </a:r>
            <a:r>
              <a:rPr lang="en-US" sz="2000" err="1">
                <a:ea typeface="+mn-lt"/>
                <a:cs typeface="+mn-lt"/>
              </a:rPr>
              <a:t>Σ_θ</a:t>
            </a:r>
            <a:r>
              <a:rPr lang="en-US" sz="2000">
                <a:ea typeface="+mn-lt"/>
                <a:cs typeface="+mn-lt"/>
              </a:rPr>
              <a:t>(</a:t>
            </a:r>
            <a:r>
              <a:rPr lang="en-US" sz="2000" err="1">
                <a:ea typeface="+mn-lt"/>
                <a:cs typeface="+mn-lt"/>
              </a:rPr>
              <a:t>x_t,t</a:t>
            </a:r>
            <a:r>
              <a:rPr lang="en-US" sz="2000">
                <a:ea typeface="+mn-lt"/>
                <a:cs typeface="+mn-lt"/>
              </a:rPr>
              <a:t>) to β_</a:t>
            </a:r>
            <a:r>
              <a:rPr lang="en-US" sz="2000" err="1">
                <a:ea typeface="+mn-lt"/>
                <a:cs typeface="+mn-lt"/>
              </a:rPr>
              <a:t>t·I</a:t>
            </a:r>
            <a:endParaRPr lang="en-US" err="1">
              <a:ea typeface="+mn-lt"/>
              <a:cs typeface="+mn-lt"/>
            </a:endParaRPr>
          </a:p>
          <a:p>
            <a:pPr algn="just">
              <a:lnSpc>
                <a:spcPct val="150000"/>
              </a:lnSpc>
              <a:buFont typeface="Arial"/>
              <a:buChar char="•"/>
            </a:pPr>
            <a:r>
              <a:rPr lang="en-US" sz="2000" b="1">
                <a:ea typeface="+mn-lt"/>
                <a:cs typeface="+mn-lt"/>
              </a:rPr>
              <a:t> </a:t>
            </a:r>
            <a:r>
              <a:rPr lang="en-US" sz="2000" b="1" err="1">
                <a:ea typeface="+mn-lt"/>
                <a:cs typeface="+mn-lt"/>
              </a:rPr>
              <a:t>iDDPM</a:t>
            </a:r>
            <a:r>
              <a:rPr lang="en-US" sz="2000" b="1">
                <a:ea typeface="+mn-lt"/>
                <a:cs typeface="+mn-lt"/>
              </a:rPr>
              <a:t> Parameterization</a:t>
            </a:r>
            <a:r>
              <a:rPr lang="en-US" sz="2000">
                <a:ea typeface="+mn-lt"/>
                <a:cs typeface="+mn-lt"/>
              </a:rPr>
              <a:t>: Linear interpolation in log-space between β_t and β̃_t</a:t>
            </a:r>
            <a:endParaRPr lang="en-US">
              <a:ea typeface="+mn-lt"/>
              <a:cs typeface="+mn-lt"/>
            </a:endParaRPr>
          </a:p>
          <a:p>
            <a:pPr algn="just">
              <a:lnSpc>
                <a:spcPct val="150000"/>
              </a:lnSpc>
              <a:buFont typeface="Arial"/>
              <a:buChar char="•"/>
            </a:pPr>
            <a:r>
              <a:rPr lang="en-US" sz="2000" b="1">
                <a:ea typeface="+mn-lt"/>
                <a:cs typeface="+mn-lt"/>
              </a:rPr>
              <a:t> Analytic-DPM</a:t>
            </a:r>
            <a:r>
              <a:rPr lang="en-US" sz="2000">
                <a:ea typeface="+mn-lt"/>
                <a:cs typeface="+mn-lt"/>
              </a:rPr>
              <a:t>: Derives optimal variance analytically from pre-trained score function</a:t>
            </a:r>
            <a:endParaRPr lang="en-US"/>
          </a:p>
          <a:p>
            <a:pPr algn="just">
              <a:lnSpc>
                <a:spcPct val="150000"/>
              </a:lnSpc>
              <a:buFont typeface="Arial"/>
              <a:buChar char="•"/>
            </a:pPr>
            <a:r>
              <a:rPr lang="en-US" sz="2000">
                <a:ea typeface="+mn-lt"/>
                <a:cs typeface="+mn-lt"/>
              </a:rPr>
              <a:t> Benefits: Higher log-likelihoods, faster sampling, improved numerical stability</a:t>
            </a:r>
            <a:endParaRPr lang="en-US"/>
          </a:p>
          <a:p>
            <a:pPr algn="just">
              <a:lnSpc>
                <a:spcPct val="150000"/>
              </a:lnSpc>
              <a:buFont typeface="Arial"/>
              <a:buChar char="•"/>
            </a:pPr>
            <a:r>
              <a:rPr lang="en-US" sz="2000">
                <a:ea typeface="+mn-lt"/>
                <a:cs typeface="+mn-lt"/>
              </a:rPr>
              <a:t> Hybrid training objectives maximize VLB without sacrificing sample quality</a:t>
            </a:r>
            <a:endParaRPr lang="en-US"/>
          </a:p>
          <a:p>
            <a:pPr algn="just">
              <a:buFont typeface="Arial"/>
              <a:buChar char="•"/>
            </a:pPr>
            <a:endParaRPr lang="en-US" sz="2000"/>
          </a:p>
        </p:txBody>
      </p:sp>
    </p:spTree>
    <p:extLst>
      <p:ext uri="{BB962C8B-B14F-4D97-AF65-F5344CB8AC3E}">
        <p14:creationId xmlns:p14="http://schemas.microsoft.com/office/powerpoint/2010/main" val="246443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84B862-A7BE-D33D-2763-997499A089E7}"/>
              </a:ext>
            </a:extLst>
          </p:cNvPr>
          <p:cNvSpPr>
            <a:spLocks noGrp="1"/>
          </p:cNvSpPr>
          <p:nvPr>
            <p:ph type="sldNum" sz="quarter" idx="4"/>
          </p:nvPr>
        </p:nvSpPr>
        <p:spPr/>
        <p:txBody>
          <a:bodyPr/>
          <a:lstStyle/>
          <a:p>
            <a:fld id="{B5CEABB6-07DC-46E8-9B57-56EC44A396E5}" type="slidenum">
              <a:rPr lang="en-US" smtClean="0"/>
              <a:pPr/>
              <a:t>11</a:t>
            </a:fld>
            <a:endParaRPr lang="en-US"/>
          </a:p>
        </p:txBody>
      </p:sp>
      <p:sp>
        <p:nvSpPr>
          <p:cNvPr id="14" name="TextBox 13">
            <a:extLst>
              <a:ext uri="{FF2B5EF4-FFF2-40B4-BE49-F238E27FC236}">
                <a16:creationId xmlns:a16="http://schemas.microsoft.com/office/drawing/2014/main" id="{702B16D4-3D0A-D122-2871-6D8C803F8B14}"/>
              </a:ext>
            </a:extLst>
          </p:cNvPr>
          <p:cNvSpPr txBox="1"/>
          <p:nvPr/>
        </p:nvSpPr>
        <p:spPr>
          <a:xfrm>
            <a:off x="776816" y="720336"/>
            <a:ext cx="8547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Discrete Data Diffusion</a:t>
            </a:r>
            <a:endParaRPr lang="en-US" b="1"/>
          </a:p>
        </p:txBody>
      </p:sp>
      <p:sp>
        <p:nvSpPr>
          <p:cNvPr id="16" name="TextBox 15">
            <a:extLst>
              <a:ext uri="{FF2B5EF4-FFF2-40B4-BE49-F238E27FC236}">
                <a16:creationId xmlns:a16="http://schemas.microsoft.com/office/drawing/2014/main" id="{3AA223B1-028D-4BC2-B7C0-BBCE834AC2F9}"/>
              </a:ext>
            </a:extLst>
          </p:cNvPr>
          <p:cNvSpPr txBox="1"/>
          <p:nvPr/>
        </p:nvSpPr>
        <p:spPr>
          <a:xfrm>
            <a:off x="778232" y="1380027"/>
            <a:ext cx="4533322"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sz="2000">
                <a:ea typeface="+mn-lt"/>
                <a:cs typeface="+mn-lt"/>
              </a:rPr>
              <a:t>Standard Gaussian noise doesn't apply to discrete data (text, graphs, molecules)</a:t>
            </a:r>
            <a:endParaRPr lang="en-US">
              <a:ea typeface="+mn-lt"/>
              <a:cs typeface="+mn-lt"/>
            </a:endParaRPr>
          </a:p>
          <a:p>
            <a:pPr algn="just">
              <a:buFont typeface="Arial"/>
              <a:buChar char="•"/>
            </a:pPr>
            <a:r>
              <a:rPr lang="en-US" sz="2000" b="1">
                <a:ea typeface="+mn-lt"/>
                <a:cs typeface="+mn-lt"/>
              </a:rPr>
              <a:t>VQ-Diffusion</a:t>
            </a:r>
            <a:r>
              <a:rPr lang="en-US" sz="2000">
                <a:ea typeface="+mn-lt"/>
                <a:cs typeface="+mn-lt"/>
              </a:rPr>
              <a:t>: Replaces Gaussian noise with random walk or random masking operations</a:t>
            </a:r>
            <a:endParaRPr lang="en-US"/>
          </a:p>
          <a:p>
            <a:pPr algn="just">
              <a:buFont typeface="Arial"/>
              <a:buChar char="•"/>
            </a:pPr>
            <a:r>
              <a:rPr lang="en-US" sz="2000" b="1">
                <a:ea typeface="+mn-lt"/>
                <a:cs typeface="+mn-lt"/>
              </a:rPr>
              <a:t>D3PM</a:t>
            </a:r>
            <a:r>
              <a:rPr lang="en-US" sz="2000">
                <a:ea typeface="+mn-lt"/>
                <a:cs typeface="+mn-lt"/>
              </a:rPr>
              <a:t>: Uses absorbing state kernels and discretized Gaussian kernels</a:t>
            </a:r>
            <a:endParaRPr lang="en-US"/>
          </a:p>
          <a:p>
            <a:pPr algn="just">
              <a:buFont typeface="Arial"/>
              <a:buChar char="•"/>
            </a:pPr>
            <a:r>
              <a:rPr lang="en-US" sz="2000" b="1">
                <a:ea typeface="+mn-lt"/>
                <a:cs typeface="+mn-lt"/>
              </a:rPr>
              <a:t>Concrete Score Matching</a:t>
            </a:r>
            <a:r>
              <a:rPr lang="en-US" sz="2000">
                <a:ea typeface="+mn-lt"/>
                <a:cs typeface="+mn-lt"/>
              </a:rPr>
              <a:t>: Finite-difference approximation for discrete score functions</a:t>
            </a:r>
            <a:endParaRPr lang="en-US"/>
          </a:p>
          <a:p>
            <a:pPr algn="just">
              <a:buFont typeface="Arial"/>
              <a:buChar char="•"/>
            </a:pPr>
            <a:r>
              <a:rPr lang="en-US" sz="2000">
                <a:ea typeface="+mn-lt"/>
                <a:cs typeface="+mn-lt"/>
              </a:rPr>
              <a:t>Applications: Language modeling, discrete sequences, categorical data</a:t>
            </a:r>
            <a:endParaRPr lang="en-US"/>
          </a:p>
          <a:p>
            <a:pPr algn="just">
              <a:buFont typeface="Arial"/>
              <a:buChar char="•"/>
            </a:pPr>
            <a:endParaRPr lang="en-US" sz="2000"/>
          </a:p>
        </p:txBody>
      </p:sp>
      <p:pic>
        <p:nvPicPr>
          <p:cNvPr id="17" name="Picture 16" descr="A comparison of a cat&#10;&#10;AI-generated content may be incorrect.">
            <a:extLst>
              <a:ext uri="{FF2B5EF4-FFF2-40B4-BE49-F238E27FC236}">
                <a16:creationId xmlns:a16="http://schemas.microsoft.com/office/drawing/2014/main" id="{B71FB4BA-7C6E-AB7E-7F5F-4C1B7E8DD1F3}"/>
              </a:ext>
            </a:extLst>
          </p:cNvPr>
          <p:cNvPicPr>
            <a:picLocks noChangeAspect="1"/>
          </p:cNvPicPr>
          <p:nvPr/>
        </p:nvPicPr>
        <p:blipFill>
          <a:blip r:embed="rId2"/>
          <a:stretch>
            <a:fillRect/>
          </a:stretch>
        </p:blipFill>
        <p:spPr>
          <a:xfrm>
            <a:off x="5982754" y="1179578"/>
            <a:ext cx="5463050" cy="5493775"/>
          </a:xfrm>
          <a:prstGeom prst="rect">
            <a:avLst/>
          </a:prstGeom>
        </p:spPr>
      </p:pic>
    </p:spTree>
    <p:extLst>
      <p:ext uri="{BB962C8B-B14F-4D97-AF65-F5344CB8AC3E}">
        <p14:creationId xmlns:p14="http://schemas.microsoft.com/office/powerpoint/2010/main" val="856479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7C9E04-E9A2-362E-6787-53857A421DBA}"/>
              </a:ext>
            </a:extLst>
          </p:cNvPr>
          <p:cNvSpPr>
            <a:spLocks noGrp="1"/>
          </p:cNvSpPr>
          <p:nvPr>
            <p:ph type="sldNum" sz="quarter" idx="4"/>
          </p:nvPr>
        </p:nvSpPr>
        <p:spPr/>
        <p:txBody>
          <a:bodyPr/>
          <a:lstStyle/>
          <a:p>
            <a:fld id="{B5CEABB6-07DC-46E8-9B57-56EC44A396E5}" type="slidenum">
              <a:rPr lang="en-US" smtClean="0"/>
              <a:pPr/>
              <a:t>12</a:t>
            </a:fld>
            <a:endParaRPr lang="en-US"/>
          </a:p>
        </p:txBody>
      </p:sp>
      <p:sp>
        <p:nvSpPr>
          <p:cNvPr id="7" name="TextBox 5">
            <a:extLst>
              <a:ext uri="{FF2B5EF4-FFF2-40B4-BE49-F238E27FC236}">
                <a16:creationId xmlns:a16="http://schemas.microsoft.com/office/drawing/2014/main" id="{640380B0-738D-5BEF-BC95-FF6D8D56DE63}"/>
              </a:ext>
            </a:extLst>
          </p:cNvPr>
          <p:cNvSpPr txBox="1"/>
          <p:nvPr/>
        </p:nvSpPr>
        <p:spPr>
          <a:xfrm>
            <a:off x="912887" y="720336"/>
            <a:ext cx="854772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ea typeface="+mn-lt"/>
                <a:cs typeface="+mn-lt"/>
              </a:rPr>
              <a:t>Score Flows &amp; Higher-Order Matching</a:t>
            </a:r>
            <a:endParaRPr lang="en-US" b="1"/>
          </a:p>
        </p:txBody>
      </p:sp>
      <p:sp>
        <p:nvSpPr>
          <p:cNvPr id="8" name="TextBox 7">
            <a:extLst>
              <a:ext uri="{FF2B5EF4-FFF2-40B4-BE49-F238E27FC236}">
                <a16:creationId xmlns:a16="http://schemas.microsoft.com/office/drawing/2014/main" id="{0CC11529-CB9B-B67A-43B2-AB8C7E00B798}"/>
              </a:ext>
            </a:extLst>
          </p:cNvPr>
          <p:cNvSpPr txBox="1"/>
          <p:nvPr/>
        </p:nvSpPr>
        <p:spPr>
          <a:xfrm>
            <a:off x="914303" y="1416313"/>
            <a:ext cx="8113902" cy="32719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buFont typeface="Arial"/>
              <a:buChar char="•"/>
            </a:pPr>
            <a:r>
              <a:rPr lang="en-US" sz="2000" b="1">
                <a:ea typeface="+mn-lt"/>
                <a:cs typeface="+mn-lt"/>
              </a:rPr>
              <a:t>Score Flows</a:t>
            </a:r>
            <a:r>
              <a:rPr lang="en-US" sz="2000">
                <a:ea typeface="+mn-lt"/>
                <a:cs typeface="+mn-lt"/>
              </a:rPr>
              <a:t>: Maximize VLB of </a:t>
            </a:r>
            <a:r>
              <a:rPr lang="en-US" sz="2000" err="1">
                <a:ea typeface="+mn-lt"/>
                <a:cs typeface="+mn-lt"/>
              </a:rPr>
              <a:t>p^sde_θ</a:t>
            </a:r>
            <a:r>
              <a:rPr lang="en-US" sz="2000">
                <a:ea typeface="+mn-lt"/>
                <a:cs typeface="+mn-lt"/>
              </a:rPr>
              <a:t> as a proxy for </a:t>
            </a:r>
            <a:r>
              <a:rPr lang="en-US" sz="2000" err="1">
                <a:ea typeface="+mn-lt"/>
                <a:cs typeface="+mn-lt"/>
              </a:rPr>
              <a:t>p^ode_θ</a:t>
            </a:r>
            <a:endParaRPr lang="en-US" err="1">
              <a:ea typeface="+mn-lt"/>
              <a:cs typeface="+mn-lt"/>
            </a:endParaRPr>
          </a:p>
          <a:p>
            <a:pPr algn="just">
              <a:lnSpc>
                <a:spcPct val="150000"/>
              </a:lnSpc>
              <a:buFont typeface="Arial"/>
              <a:buChar char="•"/>
            </a:pPr>
            <a:r>
              <a:rPr lang="en-US" sz="2000">
                <a:ea typeface="+mn-lt"/>
                <a:cs typeface="+mn-lt"/>
              </a:rPr>
              <a:t>Reduces computational cost of direct ODE likelihood optimization</a:t>
            </a:r>
            <a:endParaRPr lang="en-US"/>
          </a:p>
          <a:p>
            <a:pPr algn="just">
              <a:lnSpc>
                <a:spcPct val="150000"/>
              </a:lnSpc>
              <a:buFont typeface="Arial"/>
              <a:buChar char="•"/>
            </a:pPr>
            <a:r>
              <a:rPr lang="en-US" sz="2000" b="1">
                <a:ea typeface="+mn-lt"/>
                <a:cs typeface="+mn-lt"/>
              </a:rPr>
              <a:t>Higher-Order Score Matching</a:t>
            </a:r>
            <a:r>
              <a:rPr lang="en-US" sz="2000">
                <a:ea typeface="+mn-lt"/>
                <a:cs typeface="+mn-lt"/>
              </a:rPr>
              <a:t>: Minimizes 1st, 2nd, and 3rd order errors</a:t>
            </a:r>
            <a:endParaRPr lang="en-US"/>
          </a:p>
          <a:p>
            <a:pPr algn="just">
              <a:lnSpc>
                <a:spcPct val="150000"/>
              </a:lnSpc>
              <a:buFont typeface="Arial"/>
              <a:buChar char="•"/>
            </a:pPr>
            <a:r>
              <a:rPr lang="en-US" sz="2000">
                <a:ea typeface="+mn-lt"/>
                <a:cs typeface="+mn-lt"/>
              </a:rPr>
              <a:t>Provides tighter bounds on log </a:t>
            </a:r>
            <a:r>
              <a:rPr lang="en-US" sz="2000" err="1">
                <a:ea typeface="+mn-lt"/>
                <a:cs typeface="+mn-lt"/>
              </a:rPr>
              <a:t>p^ode_θ</a:t>
            </a:r>
            <a:r>
              <a:rPr lang="en-US" sz="2000">
                <a:ea typeface="+mn-lt"/>
                <a:cs typeface="+mn-lt"/>
              </a:rPr>
              <a:t> through generalized loss functions</a:t>
            </a:r>
            <a:endParaRPr lang="en-US"/>
          </a:p>
          <a:p>
            <a:pPr algn="just">
              <a:lnSpc>
                <a:spcPct val="150000"/>
              </a:lnSpc>
              <a:buFont typeface="Arial"/>
              <a:buChar char="•"/>
            </a:pPr>
            <a:r>
              <a:rPr lang="en-US" sz="2000">
                <a:ea typeface="+mn-lt"/>
                <a:cs typeface="+mn-lt"/>
              </a:rPr>
              <a:t>Efficient training algorithms achieve improved likelihood on real data</a:t>
            </a:r>
            <a:endParaRPr lang="en-US"/>
          </a:p>
          <a:p>
            <a:pPr algn="just">
              <a:lnSpc>
                <a:spcPct val="150000"/>
              </a:lnSpc>
              <a:buFont typeface="Arial"/>
              <a:buChar char="•"/>
            </a:pPr>
            <a:endParaRPr lang="en-US" sz="2000"/>
          </a:p>
        </p:txBody>
      </p:sp>
    </p:spTree>
    <p:extLst>
      <p:ext uri="{BB962C8B-B14F-4D97-AF65-F5344CB8AC3E}">
        <p14:creationId xmlns:p14="http://schemas.microsoft.com/office/powerpoint/2010/main" val="198671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7DC0FE-7CF9-85BA-A020-8D9B8C843CDD}"/>
              </a:ext>
            </a:extLst>
          </p:cNvPr>
          <p:cNvSpPr>
            <a:spLocks noGrp="1"/>
          </p:cNvSpPr>
          <p:nvPr>
            <p:ph type="sldNum" sz="quarter" idx="4"/>
          </p:nvPr>
        </p:nvSpPr>
        <p:spPr/>
        <p:txBody>
          <a:bodyPr/>
          <a:lstStyle/>
          <a:p>
            <a:fld id="{B5CEABB6-07DC-46E8-9B57-56EC44A396E5}" type="slidenum">
              <a:rPr lang="en-US" smtClean="0"/>
              <a:pPr/>
              <a:t>13</a:t>
            </a:fld>
            <a:endParaRPr lang="en-US"/>
          </a:p>
        </p:txBody>
      </p:sp>
      <p:sp>
        <p:nvSpPr>
          <p:cNvPr id="6" name="TextBox 5">
            <a:extLst>
              <a:ext uri="{FF2B5EF4-FFF2-40B4-BE49-F238E27FC236}">
                <a16:creationId xmlns:a16="http://schemas.microsoft.com/office/drawing/2014/main" id="{91B2BD86-8D62-F524-C3CD-29E8DBE9AE59}"/>
              </a:ext>
            </a:extLst>
          </p:cNvPr>
          <p:cNvSpPr txBox="1"/>
          <p:nvPr/>
        </p:nvSpPr>
        <p:spPr>
          <a:xfrm>
            <a:off x="912887" y="720336"/>
            <a:ext cx="8547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Discrete Diffusion - Advanced Methods</a:t>
            </a:r>
            <a:endParaRPr lang="en-US" b="1"/>
          </a:p>
        </p:txBody>
      </p:sp>
      <p:sp>
        <p:nvSpPr>
          <p:cNvPr id="8" name="TextBox 7">
            <a:extLst>
              <a:ext uri="{FF2B5EF4-FFF2-40B4-BE49-F238E27FC236}">
                <a16:creationId xmlns:a16="http://schemas.microsoft.com/office/drawing/2014/main" id="{314C6CBB-964E-4C72-9ED5-C97361949116}"/>
              </a:ext>
            </a:extLst>
          </p:cNvPr>
          <p:cNvSpPr txBox="1"/>
          <p:nvPr/>
        </p:nvSpPr>
        <p:spPr>
          <a:xfrm>
            <a:off x="818029" y="1708354"/>
            <a:ext cx="6161789" cy="3459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sz="2000" b="1">
                <a:ea typeface="+mn-lt"/>
                <a:cs typeface="+mn-lt"/>
              </a:rPr>
              <a:t>Continuous-Time Markov Chains</a:t>
            </a:r>
            <a:r>
              <a:rPr lang="en-US" sz="2000">
                <a:ea typeface="+mn-lt"/>
                <a:cs typeface="+mn-lt"/>
              </a:rPr>
              <a:t>: More efficient samplers than discrete counterparts</a:t>
            </a:r>
            <a:endParaRPr lang="en-US">
              <a:ea typeface="+mn-lt"/>
              <a:cs typeface="+mn-lt"/>
            </a:endParaRPr>
          </a:p>
          <a:p>
            <a:pPr algn="just">
              <a:buFont typeface="Arial"/>
              <a:buChar char="•"/>
            </a:pPr>
            <a:r>
              <a:rPr lang="en-US" sz="2000" b="1" err="1">
                <a:ea typeface="+mn-lt"/>
                <a:cs typeface="+mn-lt"/>
              </a:rPr>
              <a:t>MMaDA</a:t>
            </a:r>
            <a:r>
              <a:rPr lang="en-US" sz="2000">
                <a:ea typeface="+mn-lt"/>
                <a:cs typeface="+mn-lt"/>
              </a:rPr>
              <a:t>: Multi-modal discrete generation using masked autoencoder architecture</a:t>
            </a:r>
            <a:endParaRPr lang="en-US"/>
          </a:p>
          <a:p>
            <a:pPr algn="just">
              <a:buFont typeface="Arial"/>
              <a:buChar char="•"/>
            </a:pPr>
            <a:r>
              <a:rPr lang="en-US" sz="2000" b="1" err="1">
                <a:ea typeface="+mn-lt"/>
                <a:cs typeface="+mn-lt"/>
              </a:rPr>
              <a:t>TraceRL</a:t>
            </a:r>
            <a:r>
              <a:rPr lang="en-US" sz="2000">
                <a:ea typeface="+mn-lt"/>
                <a:cs typeface="+mn-lt"/>
              </a:rPr>
              <a:t>: Extends to reinforcement learning with reward signals and policy constraints</a:t>
            </a:r>
            <a:endParaRPr lang="en-US"/>
          </a:p>
          <a:p>
            <a:pPr algn="just">
              <a:buFont typeface="Arial"/>
              <a:buChar char="•"/>
            </a:pPr>
            <a:r>
              <a:rPr lang="en-US" sz="2000" b="1">
                <a:ea typeface="+mn-lt"/>
                <a:cs typeface="+mn-lt"/>
              </a:rPr>
              <a:t>Doob's h-transform</a:t>
            </a:r>
            <a:r>
              <a:rPr lang="en-US" sz="2000">
                <a:ea typeface="+mn-lt"/>
                <a:cs typeface="+mn-lt"/>
              </a:rPr>
              <a:t>: Constrains distribution using special force terms in reverse process</a:t>
            </a:r>
            <a:endParaRPr lang="en-US"/>
          </a:p>
          <a:p>
            <a:pPr algn="just">
              <a:buFont typeface="Arial"/>
              <a:buChar char="•"/>
            </a:pPr>
            <a:r>
              <a:rPr lang="en-US" sz="2000">
                <a:ea typeface="+mn-lt"/>
                <a:cs typeface="+mn-lt"/>
              </a:rPr>
              <a:t>Theoretical analysis: Bounds error between sample and true data distributions</a:t>
            </a:r>
            <a:endParaRPr lang="en-US"/>
          </a:p>
          <a:p>
            <a:pPr algn="just">
              <a:buFont typeface="Arial"/>
              <a:buChar char="•"/>
            </a:pPr>
            <a:endParaRPr lang="en-US" sz="2000"/>
          </a:p>
        </p:txBody>
      </p:sp>
      <p:pic>
        <p:nvPicPr>
          <p:cNvPr id="9" name="Picture 8" descr="A diagram of a graph&#10;&#10;AI-generated content may be incorrect.">
            <a:extLst>
              <a:ext uri="{FF2B5EF4-FFF2-40B4-BE49-F238E27FC236}">
                <a16:creationId xmlns:a16="http://schemas.microsoft.com/office/drawing/2014/main" id="{9781DF3D-5E92-D8A4-F820-2D088E71FD43}"/>
              </a:ext>
            </a:extLst>
          </p:cNvPr>
          <p:cNvPicPr>
            <a:picLocks noChangeAspect="1"/>
          </p:cNvPicPr>
          <p:nvPr/>
        </p:nvPicPr>
        <p:blipFill>
          <a:blip r:embed="rId2"/>
          <a:stretch>
            <a:fillRect/>
          </a:stretch>
        </p:blipFill>
        <p:spPr>
          <a:xfrm>
            <a:off x="7275872" y="950350"/>
            <a:ext cx="4707194" cy="4674624"/>
          </a:xfrm>
          <a:prstGeom prst="rect">
            <a:avLst/>
          </a:prstGeom>
        </p:spPr>
      </p:pic>
    </p:spTree>
    <p:extLst>
      <p:ext uri="{BB962C8B-B14F-4D97-AF65-F5344CB8AC3E}">
        <p14:creationId xmlns:p14="http://schemas.microsoft.com/office/powerpoint/2010/main" val="2926173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684F49-CB56-79F8-6076-C9F49E954D1E}"/>
              </a:ext>
            </a:extLst>
          </p:cNvPr>
          <p:cNvSpPr>
            <a:spLocks noGrp="1"/>
          </p:cNvSpPr>
          <p:nvPr>
            <p:ph type="sldNum" sz="quarter" idx="4"/>
          </p:nvPr>
        </p:nvSpPr>
        <p:spPr/>
        <p:txBody>
          <a:bodyPr/>
          <a:lstStyle/>
          <a:p>
            <a:fld id="{B5CEABB6-07DC-46E8-9B57-56EC44A396E5}" type="slidenum">
              <a:rPr lang="en-US" smtClean="0"/>
              <a:pPr/>
              <a:t>14</a:t>
            </a:fld>
            <a:endParaRPr lang="en-US"/>
          </a:p>
        </p:txBody>
      </p:sp>
      <p:sp>
        <p:nvSpPr>
          <p:cNvPr id="6" name="TextBox 5">
            <a:extLst>
              <a:ext uri="{FF2B5EF4-FFF2-40B4-BE49-F238E27FC236}">
                <a16:creationId xmlns:a16="http://schemas.microsoft.com/office/drawing/2014/main" id="{FC66BBB7-8B7B-1645-08EB-D45F17F1C3DA}"/>
              </a:ext>
            </a:extLst>
          </p:cNvPr>
          <p:cNvSpPr txBox="1"/>
          <p:nvPr/>
        </p:nvSpPr>
        <p:spPr>
          <a:xfrm>
            <a:off x="912887" y="720336"/>
            <a:ext cx="854772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ea typeface="+mn-lt"/>
                <a:cs typeface="+mn-lt"/>
              </a:rPr>
              <a:t>Data with Invariant Structures</a:t>
            </a:r>
            <a:endParaRPr lang="en-US" b="1"/>
          </a:p>
        </p:txBody>
      </p:sp>
      <p:sp>
        <p:nvSpPr>
          <p:cNvPr id="8" name="TextBox 7">
            <a:extLst>
              <a:ext uri="{FF2B5EF4-FFF2-40B4-BE49-F238E27FC236}">
                <a16:creationId xmlns:a16="http://schemas.microsoft.com/office/drawing/2014/main" id="{C85205DD-3481-5BF6-5795-7C2339C6999B}"/>
              </a:ext>
            </a:extLst>
          </p:cNvPr>
          <p:cNvSpPr txBox="1"/>
          <p:nvPr/>
        </p:nvSpPr>
        <p:spPr>
          <a:xfrm>
            <a:off x="1358803" y="1597742"/>
            <a:ext cx="7034402" cy="34778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Font typeface="Arial"/>
              <a:buChar char="•"/>
            </a:pPr>
            <a:r>
              <a:rPr lang="en-US" sz="2000">
                <a:ea typeface="+mn-lt"/>
                <a:cs typeface="+mn-lt"/>
              </a:rPr>
              <a:t>Many domains have natural symmetries: graphs (permutation), molecules (rotation/translation)</a:t>
            </a:r>
            <a:endParaRPr lang="en-US">
              <a:ea typeface="+mn-lt"/>
              <a:cs typeface="+mn-lt"/>
            </a:endParaRPr>
          </a:p>
          <a:p>
            <a:pPr algn="just">
              <a:buFont typeface="Arial"/>
              <a:buChar char="•"/>
            </a:pPr>
            <a:r>
              <a:rPr lang="en-US" sz="2000" b="1">
                <a:ea typeface="+mn-lt"/>
                <a:cs typeface="+mn-lt"/>
              </a:rPr>
              <a:t>EDP-GNN &amp; GDSS</a:t>
            </a:r>
            <a:r>
              <a:rPr lang="en-US" sz="2000">
                <a:ea typeface="+mn-lt"/>
                <a:cs typeface="+mn-lt"/>
              </a:rPr>
              <a:t>: Use equivariant graph neural networks for permutation-invariant generation</a:t>
            </a:r>
            <a:endParaRPr lang="en-US"/>
          </a:p>
          <a:p>
            <a:pPr algn="just">
              <a:buFont typeface="Arial"/>
              <a:buChar char="•"/>
            </a:pPr>
            <a:r>
              <a:rPr lang="en-US" sz="2000" b="1">
                <a:ea typeface="+mn-lt"/>
                <a:cs typeface="+mn-lt"/>
              </a:rPr>
              <a:t>Molecular Diffusion</a:t>
            </a:r>
            <a:r>
              <a:rPr lang="en-US" sz="2000">
                <a:ea typeface="+mn-lt"/>
                <a:cs typeface="+mn-lt"/>
              </a:rPr>
              <a:t>: Equivariant Markov kernels ensure rotation/translation invariance</a:t>
            </a:r>
            <a:endParaRPr lang="en-US"/>
          </a:p>
          <a:p>
            <a:pPr algn="just">
              <a:buFont typeface="Arial"/>
              <a:buChar char="•"/>
            </a:pPr>
            <a:r>
              <a:rPr lang="en-US" sz="2000">
                <a:ea typeface="+mn-lt"/>
                <a:cs typeface="+mn-lt"/>
              </a:rPr>
              <a:t>Mathematical guarantee: If prior and kernels are invariant, samples inherit invariance</a:t>
            </a:r>
            <a:endParaRPr lang="en-US"/>
          </a:p>
          <a:p>
            <a:pPr algn="just">
              <a:buFont typeface="Arial"/>
              <a:buChar char="•"/>
            </a:pPr>
            <a:r>
              <a:rPr lang="en-US" sz="2000">
                <a:ea typeface="+mn-lt"/>
                <a:cs typeface="+mn-lt"/>
              </a:rPr>
              <a:t>Applications: Graph generation, molecular conformations, point cloud synthesis</a:t>
            </a:r>
            <a:endParaRPr lang="en-US"/>
          </a:p>
          <a:p>
            <a:pPr algn="just">
              <a:buFont typeface="Arial"/>
              <a:buChar char="•"/>
            </a:pPr>
            <a:endParaRPr lang="en-US" sz="2000"/>
          </a:p>
        </p:txBody>
      </p:sp>
    </p:spTree>
    <p:extLst>
      <p:ext uri="{BB962C8B-B14F-4D97-AF65-F5344CB8AC3E}">
        <p14:creationId xmlns:p14="http://schemas.microsoft.com/office/powerpoint/2010/main" val="2929832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A9E133-2449-00D8-481B-5AAF480C9B01}"/>
              </a:ext>
            </a:extLst>
          </p:cNvPr>
          <p:cNvSpPr>
            <a:spLocks noGrp="1"/>
          </p:cNvSpPr>
          <p:nvPr>
            <p:ph type="sldNum" sz="quarter" idx="4"/>
          </p:nvPr>
        </p:nvSpPr>
        <p:spPr/>
        <p:txBody>
          <a:bodyPr/>
          <a:lstStyle/>
          <a:p>
            <a:fld id="{B5CEABB6-07DC-46E8-9B57-56EC44A396E5}" type="slidenum">
              <a:rPr lang="en-US" smtClean="0"/>
              <a:pPr/>
              <a:t>15</a:t>
            </a:fld>
            <a:endParaRPr lang="en-US"/>
          </a:p>
        </p:txBody>
      </p:sp>
      <p:sp>
        <p:nvSpPr>
          <p:cNvPr id="6" name="TextBox 5">
            <a:extLst>
              <a:ext uri="{FF2B5EF4-FFF2-40B4-BE49-F238E27FC236}">
                <a16:creationId xmlns:a16="http://schemas.microsoft.com/office/drawing/2014/main" id="{A1187CB7-F67E-686C-21EC-944E9229A6C7}"/>
              </a:ext>
            </a:extLst>
          </p:cNvPr>
          <p:cNvSpPr txBox="1"/>
          <p:nvPr/>
        </p:nvSpPr>
        <p:spPr>
          <a:xfrm>
            <a:off x="593339" y="431513"/>
            <a:ext cx="8547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Riemannian Manifolds - Known Geometries</a:t>
            </a:r>
            <a:endParaRPr lang="en-US" b="1"/>
          </a:p>
        </p:txBody>
      </p:sp>
      <p:sp>
        <p:nvSpPr>
          <p:cNvPr id="8" name="TextBox 7">
            <a:extLst>
              <a:ext uri="{FF2B5EF4-FFF2-40B4-BE49-F238E27FC236}">
                <a16:creationId xmlns:a16="http://schemas.microsoft.com/office/drawing/2014/main" id="{4B362C8F-38F1-71F2-48D2-A37BD4679718}"/>
              </a:ext>
            </a:extLst>
          </p:cNvPr>
          <p:cNvSpPr txBox="1"/>
          <p:nvPr/>
        </p:nvSpPr>
        <p:spPr>
          <a:xfrm>
            <a:off x="1125287" y="1536290"/>
            <a:ext cx="4318241"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sz="2000">
                <a:ea typeface="+mn-lt"/>
                <a:cs typeface="+mn-lt"/>
              </a:rPr>
              <a:t>Extends Score SDE formulation to spheres, tori, and compact Riemannian manifolds</a:t>
            </a:r>
            <a:endParaRPr lang="en-US">
              <a:ea typeface="+mn-lt"/>
              <a:cs typeface="+mn-lt"/>
            </a:endParaRPr>
          </a:p>
          <a:p>
            <a:pPr algn="just">
              <a:buFont typeface="Arial"/>
              <a:buChar char="•"/>
            </a:pPr>
            <a:r>
              <a:rPr lang="en-US" sz="2000" b="1">
                <a:ea typeface="+mn-lt"/>
                <a:cs typeface="+mn-lt"/>
              </a:rPr>
              <a:t>RSGM (Intrinsic View)</a:t>
            </a:r>
            <a:r>
              <a:rPr lang="en-US" sz="2000">
                <a:ea typeface="+mn-lt"/>
                <a:cs typeface="+mn-lt"/>
              </a:rPr>
              <a:t>: Uses Geodesic Random Walk, generalized denoising score matching</a:t>
            </a:r>
            <a:endParaRPr lang="en-US"/>
          </a:p>
          <a:p>
            <a:pPr algn="just">
              <a:buFont typeface="Arial"/>
              <a:buChar char="•"/>
            </a:pPr>
            <a:r>
              <a:rPr lang="en-US" sz="2000" b="1">
                <a:ea typeface="+mn-lt"/>
                <a:cs typeface="+mn-lt"/>
              </a:rPr>
              <a:t>RDM (Extrinsic View)</a:t>
            </a:r>
            <a:r>
              <a:rPr lang="en-US" sz="2000">
                <a:ea typeface="+mn-lt"/>
                <a:cs typeface="+mn-lt"/>
              </a:rPr>
              <a:t>: Manifold embedded in Euclidean space, VLB framework</a:t>
            </a:r>
            <a:endParaRPr lang="en-US"/>
          </a:p>
          <a:p>
            <a:pPr algn="just">
              <a:buFont typeface="Arial"/>
              <a:buChar char="•"/>
            </a:pPr>
            <a:r>
              <a:rPr lang="en-US" sz="2000">
                <a:ea typeface="+mn-lt"/>
                <a:cs typeface="+mn-lt"/>
              </a:rPr>
              <a:t>Applications: Climate data (spherical earth), molecular torsion angles, directional data</a:t>
            </a:r>
            <a:endParaRPr lang="en-US"/>
          </a:p>
          <a:p>
            <a:pPr algn="just">
              <a:buFont typeface="Arial"/>
              <a:buChar char="•"/>
            </a:pPr>
            <a:r>
              <a:rPr lang="en-US" sz="2000">
                <a:ea typeface="+mn-lt"/>
                <a:cs typeface="+mn-lt"/>
              </a:rPr>
              <a:t>Adapted score matching and score functions for Riemannian geometry</a:t>
            </a:r>
            <a:endParaRPr lang="en-US"/>
          </a:p>
          <a:p>
            <a:pPr algn="just">
              <a:buFont typeface="Arial"/>
              <a:buChar char="•"/>
            </a:pPr>
            <a:endParaRPr lang="en-US" sz="2000"/>
          </a:p>
        </p:txBody>
      </p:sp>
      <p:pic>
        <p:nvPicPr>
          <p:cNvPr id="2" name="Picture 1">
            <a:extLst>
              <a:ext uri="{FF2B5EF4-FFF2-40B4-BE49-F238E27FC236}">
                <a16:creationId xmlns:a16="http://schemas.microsoft.com/office/drawing/2014/main" id="{405AFB5E-C662-5E95-849F-3D69C1BC2D58}"/>
              </a:ext>
            </a:extLst>
          </p:cNvPr>
          <p:cNvPicPr>
            <a:picLocks noChangeAspect="1"/>
          </p:cNvPicPr>
          <p:nvPr/>
        </p:nvPicPr>
        <p:blipFill>
          <a:blip r:embed="rId2"/>
          <a:stretch>
            <a:fillRect/>
          </a:stretch>
        </p:blipFill>
        <p:spPr>
          <a:xfrm>
            <a:off x="6096932" y="1064172"/>
            <a:ext cx="5614602" cy="5064673"/>
          </a:xfrm>
          <a:prstGeom prst="rect">
            <a:avLst/>
          </a:prstGeom>
        </p:spPr>
      </p:pic>
    </p:spTree>
    <p:extLst>
      <p:ext uri="{BB962C8B-B14F-4D97-AF65-F5344CB8AC3E}">
        <p14:creationId xmlns:p14="http://schemas.microsoft.com/office/powerpoint/2010/main" val="3615699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D50054-7313-C908-5E59-A741EB09079D}"/>
              </a:ext>
            </a:extLst>
          </p:cNvPr>
          <p:cNvSpPr>
            <a:spLocks noGrp="1"/>
          </p:cNvSpPr>
          <p:nvPr>
            <p:ph type="sldNum" sz="quarter" idx="4"/>
          </p:nvPr>
        </p:nvSpPr>
        <p:spPr/>
        <p:txBody>
          <a:bodyPr/>
          <a:lstStyle/>
          <a:p>
            <a:fld id="{B5CEABB6-07DC-46E8-9B57-56EC44A396E5}" type="slidenum">
              <a:rPr lang="en-US" smtClean="0"/>
              <a:pPr/>
              <a:t>16</a:t>
            </a:fld>
            <a:endParaRPr lang="en-US"/>
          </a:p>
        </p:txBody>
      </p:sp>
      <p:sp>
        <p:nvSpPr>
          <p:cNvPr id="6" name="TextBox 5">
            <a:extLst>
              <a:ext uri="{FF2B5EF4-FFF2-40B4-BE49-F238E27FC236}">
                <a16:creationId xmlns:a16="http://schemas.microsoft.com/office/drawing/2014/main" id="{63E4ADD9-F7C3-271B-D0F4-F0EE7C32A336}"/>
              </a:ext>
            </a:extLst>
          </p:cNvPr>
          <p:cNvSpPr txBox="1"/>
          <p:nvPr/>
        </p:nvSpPr>
        <p:spPr>
          <a:xfrm>
            <a:off x="912887" y="720336"/>
            <a:ext cx="854772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ea typeface="+mn-lt"/>
                <a:cs typeface="+mn-lt"/>
              </a:rPr>
              <a:t>Learned Manifolds - Latent Space Diffusion</a:t>
            </a:r>
            <a:endParaRPr lang="en-US" b="1"/>
          </a:p>
        </p:txBody>
      </p:sp>
      <p:sp>
        <p:nvSpPr>
          <p:cNvPr id="8" name="TextBox 7">
            <a:extLst>
              <a:ext uri="{FF2B5EF4-FFF2-40B4-BE49-F238E27FC236}">
                <a16:creationId xmlns:a16="http://schemas.microsoft.com/office/drawing/2014/main" id="{08DC0239-5CD2-69F1-A5C2-D0D76947DC80}"/>
              </a:ext>
            </a:extLst>
          </p:cNvPr>
          <p:cNvSpPr txBox="1"/>
          <p:nvPr/>
        </p:nvSpPr>
        <p:spPr>
          <a:xfrm>
            <a:off x="1358803" y="1597742"/>
            <a:ext cx="7034402" cy="34778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Font typeface="Arial"/>
              <a:buChar char="•"/>
            </a:pPr>
            <a:r>
              <a:rPr lang="en-US" sz="2000" b="1">
                <a:ea typeface="+mn-lt"/>
                <a:cs typeface="+mn-lt"/>
              </a:rPr>
              <a:t>LSGM</a:t>
            </a:r>
            <a:r>
              <a:rPr lang="en-US" sz="2000">
                <a:ea typeface="+mn-lt"/>
                <a:cs typeface="+mn-lt"/>
              </a:rPr>
              <a:t>: Pairs Score SDE with VAE for joint training, unified log-likelihood bound</a:t>
            </a:r>
            <a:endParaRPr lang="en-US">
              <a:ea typeface="+mn-lt"/>
              <a:cs typeface="+mn-lt"/>
            </a:endParaRPr>
          </a:p>
          <a:p>
            <a:pPr algn="just">
              <a:buFont typeface="Arial"/>
              <a:buChar char="•"/>
            </a:pPr>
            <a:r>
              <a:rPr lang="en-US" sz="2000" b="1">
                <a:ea typeface="+mn-lt"/>
                <a:cs typeface="+mn-lt"/>
              </a:rPr>
              <a:t>LDM (Latent Diffusion)</a:t>
            </a:r>
            <a:r>
              <a:rPr lang="en-US" sz="2000">
                <a:ea typeface="+mn-lt"/>
                <a:cs typeface="+mn-lt"/>
              </a:rPr>
              <a:t>: Sequential training - autoencoder first, then diffusion in latent space</a:t>
            </a:r>
            <a:endParaRPr lang="en-US"/>
          </a:p>
          <a:p>
            <a:pPr algn="just">
              <a:buFont typeface="Arial"/>
              <a:buChar char="•"/>
            </a:pPr>
            <a:r>
              <a:rPr lang="en-US" sz="2000" b="1">
                <a:ea typeface="+mn-lt"/>
                <a:cs typeface="+mn-lt"/>
              </a:rPr>
              <a:t>DALL-E 2</a:t>
            </a:r>
            <a:r>
              <a:rPr lang="en-US" sz="2000">
                <a:ea typeface="+mn-lt"/>
                <a:cs typeface="+mn-lt"/>
              </a:rPr>
              <a:t>: Operates on CLIP image embeddings for semantic generation</a:t>
            </a:r>
            <a:endParaRPr lang="en-US">
              <a:ea typeface="+mn-lt"/>
              <a:cs typeface="+mn-lt"/>
            </a:endParaRPr>
          </a:p>
          <a:p>
            <a:pPr algn="just">
              <a:buFont typeface="Arial"/>
              <a:buChar char="•"/>
            </a:pPr>
            <a:r>
              <a:rPr lang="en-US" sz="2000" b="1">
                <a:ea typeface="+mn-lt"/>
                <a:cs typeface="+mn-lt"/>
              </a:rPr>
              <a:t>SADMs</a:t>
            </a:r>
            <a:r>
              <a:rPr lang="en-US" sz="2000">
                <a:ea typeface="+mn-lt"/>
                <a:cs typeface="+mn-lt"/>
              </a:rPr>
              <a:t>: Adversarial discriminator preserves manifold structure within batches</a:t>
            </a:r>
            <a:endParaRPr lang="en-US"/>
          </a:p>
          <a:p>
            <a:pPr algn="just">
              <a:buFont typeface="Arial"/>
              <a:buChar char="•"/>
            </a:pPr>
            <a:r>
              <a:rPr lang="en-US" sz="2000">
                <a:ea typeface="+mn-lt"/>
                <a:cs typeface="+mn-lt"/>
              </a:rPr>
              <a:t>Key advantage: Dramatically reduces computational cost while maintaining quality</a:t>
            </a:r>
            <a:endParaRPr lang="en-US"/>
          </a:p>
          <a:p>
            <a:pPr algn="just">
              <a:buFont typeface="Arial"/>
              <a:buChar char="•"/>
            </a:pPr>
            <a:endParaRPr lang="en-US" sz="2000"/>
          </a:p>
        </p:txBody>
      </p:sp>
    </p:spTree>
    <p:extLst>
      <p:ext uri="{BB962C8B-B14F-4D97-AF65-F5344CB8AC3E}">
        <p14:creationId xmlns:p14="http://schemas.microsoft.com/office/powerpoint/2010/main" val="3252338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EC6357-E2F4-68D8-10BD-9802E3AAB1BF}"/>
              </a:ext>
            </a:extLst>
          </p:cNvPr>
          <p:cNvSpPr>
            <a:spLocks noGrp="1"/>
          </p:cNvSpPr>
          <p:nvPr>
            <p:ph type="sldNum" sz="quarter" idx="4"/>
          </p:nvPr>
        </p:nvSpPr>
        <p:spPr/>
        <p:txBody>
          <a:bodyPr/>
          <a:lstStyle/>
          <a:p>
            <a:fld id="{B5CEABB6-07DC-46E8-9B57-56EC44A396E5}" type="slidenum">
              <a:rPr lang="en-US" smtClean="0"/>
              <a:pPr/>
              <a:t>17</a:t>
            </a:fld>
            <a:endParaRPr lang="en-US"/>
          </a:p>
        </p:txBody>
      </p:sp>
      <p:sp>
        <p:nvSpPr>
          <p:cNvPr id="6" name="TextBox 5">
            <a:extLst>
              <a:ext uri="{FF2B5EF4-FFF2-40B4-BE49-F238E27FC236}">
                <a16:creationId xmlns:a16="http://schemas.microsoft.com/office/drawing/2014/main" id="{02F726B2-2E04-2B4E-8347-2EA90A67888C}"/>
              </a:ext>
            </a:extLst>
          </p:cNvPr>
          <p:cNvSpPr txBox="1"/>
          <p:nvPr/>
        </p:nvSpPr>
        <p:spPr>
          <a:xfrm>
            <a:off x="912887" y="437659"/>
            <a:ext cx="854772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ea typeface="+mn-lt"/>
                <a:cs typeface="+mn-lt"/>
              </a:rPr>
              <a:t>Latent Diffusion Architecture</a:t>
            </a:r>
            <a:endParaRPr lang="en-US" b="1"/>
          </a:p>
        </p:txBody>
      </p:sp>
      <p:sp>
        <p:nvSpPr>
          <p:cNvPr id="8" name="TextBox 7">
            <a:extLst>
              <a:ext uri="{FF2B5EF4-FFF2-40B4-BE49-F238E27FC236}">
                <a16:creationId xmlns:a16="http://schemas.microsoft.com/office/drawing/2014/main" id="{96067F0D-20EC-2C44-1845-FC9C5AD70FF5}"/>
              </a:ext>
            </a:extLst>
          </p:cNvPr>
          <p:cNvSpPr txBox="1"/>
          <p:nvPr/>
        </p:nvSpPr>
        <p:spPr>
          <a:xfrm>
            <a:off x="990094" y="1069258"/>
            <a:ext cx="9209789" cy="286232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Font typeface="Arial"/>
              <a:buChar char="•"/>
            </a:pPr>
            <a:r>
              <a:rPr lang="en-US" sz="2000">
                <a:ea typeface="+mn-lt"/>
                <a:cs typeface="+mn-lt"/>
              </a:rPr>
              <a:t>Manifold hypothesis: Natural data lies on lower-dimensional manifolds</a:t>
            </a:r>
            <a:endParaRPr lang="en-US">
              <a:ea typeface="+mn-lt"/>
              <a:cs typeface="+mn-lt"/>
            </a:endParaRPr>
          </a:p>
          <a:p>
            <a:pPr algn="just">
              <a:buFont typeface="Arial"/>
              <a:buChar char="•"/>
            </a:pPr>
            <a:r>
              <a:rPr lang="en-US" sz="2000">
                <a:ea typeface="+mn-lt"/>
                <a:cs typeface="+mn-lt"/>
              </a:rPr>
              <a:t>Autoencoder compresses data → Diffusion operates in latent space → Decoder reconstructs</a:t>
            </a:r>
            <a:endParaRPr lang="en-US"/>
          </a:p>
          <a:p>
            <a:pPr algn="just">
              <a:buFont typeface="Arial"/>
              <a:buChar char="•"/>
            </a:pPr>
            <a:r>
              <a:rPr lang="en-US" sz="2000">
                <a:ea typeface="+mn-lt"/>
                <a:cs typeface="+mn-lt"/>
              </a:rPr>
              <a:t>Dramatic computational savings by working in compressed representation</a:t>
            </a:r>
            <a:endParaRPr lang="en-US"/>
          </a:p>
          <a:p>
            <a:pPr algn="just">
              <a:buFont typeface="Arial"/>
              <a:buChar char="•"/>
            </a:pPr>
            <a:r>
              <a:rPr lang="en-US" sz="2000">
                <a:ea typeface="+mn-lt"/>
                <a:cs typeface="+mn-lt"/>
              </a:rPr>
              <a:t>Enables high-resolution generation (images, videos) that was previously intractable</a:t>
            </a:r>
            <a:endParaRPr lang="en-US"/>
          </a:p>
          <a:p>
            <a:pPr algn="just">
              <a:buFont typeface="Arial"/>
              <a:buChar char="•"/>
            </a:pPr>
            <a:r>
              <a:rPr lang="en-US" sz="2000">
                <a:ea typeface="+mn-lt"/>
                <a:cs typeface="+mn-lt"/>
              </a:rPr>
              <a:t>Successfully used in Stable Diffusion, DALL-E 2, and modern text-to-image systems</a:t>
            </a:r>
            <a:endParaRPr lang="en-US"/>
          </a:p>
          <a:p>
            <a:pPr algn="just">
              <a:buFont typeface="Arial"/>
              <a:buChar char="•"/>
            </a:pPr>
            <a:endParaRPr lang="en-US" sz="2000"/>
          </a:p>
        </p:txBody>
      </p:sp>
      <p:pic>
        <p:nvPicPr>
          <p:cNvPr id="9" name="Picture 8" descr="A diagram of a model pipeline&#10;&#10;AI-generated content may be incorrect.">
            <a:extLst>
              <a:ext uri="{FF2B5EF4-FFF2-40B4-BE49-F238E27FC236}">
                <a16:creationId xmlns:a16="http://schemas.microsoft.com/office/drawing/2014/main" id="{2DAE8A7E-555C-2432-BE9F-D0AE56E1BBCC}"/>
              </a:ext>
            </a:extLst>
          </p:cNvPr>
          <p:cNvPicPr>
            <a:picLocks noChangeAspect="1"/>
          </p:cNvPicPr>
          <p:nvPr/>
        </p:nvPicPr>
        <p:blipFill>
          <a:blip r:embed="rId2"/>
          <a:stretch>
            <a:fillRect/>
          </a:stretch>
        </p:blipFill>
        <p:spPr>
          <a:xfrm>
            <a:off x="2874860" y="3641623"/>
            <a:ext cx="5446764" cy="3083642"/>
          </a:xfrm>
          <a:prstGeom prst="rect">
            <a:avLst/>
          </a:prstGeom>
        </p:spPr>
      </p:pic>
    </p:spTree>
    <p:extLst>
      <p:ext uri="{BB962C8B-B14F-4D97-AF65-F5344CB8AC3E}">
        <p14:creationId xmlns:p14="http://schemas.microsoft.com/office/powerpoint/2010/main" val="837924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9401" cy="1617017"/>
          </a:xfrm>
        </p:spPr>
        <p:txBody>
          <a:bodyPr>
            <a:normAutofit/>
          </a:bodyPr>
          <a:lstStyle/>
          <a:p>
            <a:r>
              <a:rPr lang="en-US" sz="2400" b="1">
                <a:ea typeface="+mj-lt"/>
                <a:cs typeface="+mj-lt"/>
              </a:rPr>
              <a:t>CONNECTIONS WITH OTHER GENERATIVE MODELS</a:t>
            </a:r>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894894" y="1673259"/>
            <a:ext cx="10732075" cy="4753398"/>
          </a:xfrm>
        </p:spPr>
        <p:txBody>
          <a:bodyPr vert="horz" lIns="91440" tIns="45720" rIns="91440" bIns="45720" rtlCol="0" anchor="t">
            <a:normAutofit/>
          </a:bodyPr>
          <a:lstStyle/>
          <a:p>
            <a:r>
              <a:rPr lang="en-US">
                <a:ea typeface="+mn-lt"/>
                <a:cs typeface="+mn-lt"/>
              </a:rPr>
              <a:t>Large Language Models (LLMs) enhance diffusion models by adding reasoning, planning, and semantic understanding to visual and multimodal generation. LLMs act as high-level planners, while diffusion models handle detailed image or video creation—resulting in more coherent, controllable, and high-quality outputs.</a:t>
            </a:r>
            <a:endParaRPr lang="en-US"/>
          </a:p>
          <a:p>
            <a:endParaRPr lang="en-US"/>
          </a:p>
          <a:p>
            <a:pPr marL="0" indent="0">
              <a:buNone/>
            </a:pPr>
            <a:r>
              <a:rPr lang="en-US">
                <a:latin typeface="Tenorite"/>
                <a:ea typeface="Calibri"/>
                <a:cs typeface="Calibri"/>
              </a:rPr>
              <a:t> </a:t>
            </a:r>
            <a:r>
              <a:rPr lang="en-US" b="1">
                <a:latin typeface="Tenorite"/>
                <a:ea typeface="Calibri"/>
                <a:cs typeface="Calibri"/>
              </a:rPr>
              <a:t>  Large Language Models and Connections with Diffusion Models</a:t>
            </a:r>
            <a:endParaRPr lang="en-US" b="1">
              <a:latin typeface="Tenorite"/>
            </a:endParaRPr>
          </a:p>
          <a:p>
            <a:endParaRPr lang="en-US" b="1">
              <a:ea typeface="+mn-lt"/>
              <a:cs typeface="+mn-lt"/>
            </a:endParaRPr>
          </a:p>
          <a:p>
            <a:r>
              <a:rPr lang="en-US">
                <a:ea typeface="+mn-lt"/>
                <a:cs typeface="+mn-lt"/>
              </a:rPr>
              <a:t>LLMs improve </a:t>
            </a:r>
            <a:r>
              <a:rPr lang="en-US" b="1">
                <a:ea typeface="+mn-lt"/>
                <a:cs typeface="+mn-lt"/>
              </a:rPr>
              <a:t>text-image alignment</a:t>
            </a:r>
            <a:r>
              <a:rPr lang="en-US">
                <a:ea typeface="+mn-lt"/>
                <a:cs typeface="+mn-lt"/>
              </a:rPr>
              <a:t> and </a:t>
            </a:r>
            <a:r>
              <a:rPr lang="en-US" b="1">
                <a:ea typeface="+mn-lt"/>
                <a:cs typeface="+mn-lt"/>
              </a:rPr>
              <a:t>compositional control</a:t>
            </a:r>
            <a:r>
              <a:rPr lang="en-US">
                <a:ea typeface="+mn-lt"/>
                <a:cs typeface="+mn-lt"/>
              </a:rPr>
              <a:t>.</a:t>
            </a:r>
            <a:endParaRPr lang="en-US"/>
          </a:p>
          <a:p>
            <a:r>
              <a:rPr lang="en-US">
                <a:ea typeface="+mn-lt"/>
                <a:cs typeface="+mn-lt"/>
              </a:rPr>
              <a:t>Used in tools like </a:t>
            </a:r>
            <a:r>
              <a:rPr lang="en-US" i="1" err="1">
                <a:ea typeface="+mn-lt"/>
                <a:cs typeface="+mn-lt"/>
              </a:rPr>
              <a:t>RealCompo</a:t>
            </a:r>
            <a:r>
              <a:rPr lang="en-US">
                <a:ea typeface="+mn-lt"/>
                <a:cs typeface="+mn-lt"/>
              </a:rPr>
              <a:t>, </a:t>
            </a:r>
            <a:r>
              <a:rPr lang="en-US" i="1" err="1">
                <a:ea typeface="+mn-lt"/>
                <a:cs typeface="+mn-lt"/>
              </a:rPr>
              <a:t>EditWorld</a:t>
            </a:r>
            <a:r>
              <a:rPr lang="en-US">
                <a:ea typeface="+mn-lt"/>
                <a:cs typeface="+mn-lt"/>
              </a:rPr>
              <a:t>, </a:t>
            </a:r>
            <a:r>
              <a:rPr lang="en-US" i="1" err="1">
                <a:ea typeface="+mn-lt"/>
                <a:cs typeface="+mn-lt"/>
              </a:rPr>
              <a:t>VideoTetris</a:t>
            </a:r>
            <a:r>
              <a:rPr lang="en-US">
                <a:ea typeface="+mn-lt"/>
                <a:cs typeface="+mn-lt"/>
              </a:rPr>
              <a:t>, </a:t>
            </a:r>
            <a:r>
              <a:rPr lang="en-US" i="1" err="1">
                <a:ea typeface="+mn-lt"/>
                <a:cs typeface="+mn-lt"/>
              </a:rPr>
              <a:t>MMaDA</a:t>
            </a:r>
            <a:r>
              <a:rPr lang="en-US">
                <a:ea typeface="+mn-lt"/>
                <a:cs typeface="+mn-lt"/>
              </a:rPr>
              <a:t>, </a:t>
            </a:r>
            <a:r>
              <a:rPr lang="en-US" i="1" err="1">
                <a:ea typeface="+mn-lt"/>
                <a:cs typeface="+mn-lt"/>
              </a:rPr>
              <a:t>TraceRL</a:t>
            </a:r>
            <a:r>
              <a:rPr lang="en-US">
                <a:ea typeface="+mn-lt"/>
                <a:cs typeface="+mn-lt"/>
              </a:rPr>
              <a:t>, and </a:t>
            </a:r>
            <a:r>
              <a:rPr lang="en-US" i="1">
                <a:ea typeface="+mn-lt"/>
                <a:cs typeface="+mn-lt"/>
              </a:rPr>
              <a:t>RPG</a:t>
            </a:r>
            <a:r>
              <a:rPr lang="en-US">
                <a:ea typeface="+mn-lt"/>
                <a:cs typeface="+mn-lt"/>
              </a:rPr>
              <a:t>.</a:t>
            </a:r>
            <a:endParaRPr lang="en-US"/>
          </a:p>
          <a:p>
            <a:r>
              <a:rPr lang="en-US">
                <a:ea typeface="+mn-lt"/>
                <a:cs typeface="+mn-lt"/>
              </a:rPr>
              <a:t>Enable </a:t>
            </a:r>
            <a:r>
              <a:rPr lang="en-US" b="1">
                <a:ea typeface="+mn-lt"/>
                <a:cs typeface="+mn-lt"/>
              </a:rPr>
              <a:t>cross-modal</a:t>
            </a:r>
            <a:r>
              <a:rPr lang="en-US">
                <a:ea typeface="+mn-lt"/>
                <a:cs typeface="+mn-lt"/>
              </a:rPr>
              <a:t>, </a:t>
            </a:r>
            <a:r>
              <a:rPr lang="en-US" b="1">
                <a:ea typeface="+mn-lt"/>
                <a:cs typeface="+mn-lt"/>
              </a:rPr>
              <a:t>temporal</a:t>
            </a:r>
            <a:r>
              <a:rPr lang="en-US">
                <a:ea typeface="+mn-lt"/>
                <a:cs typeface="+mn-lt"/>
              </a:rPr>
              <a:t>, and </a:t>
            </a:r>
            <a:r>
              <a:rPr lang="en-US" b="1">
                <a:ea typeface="+mn-lt"/>
                <a:cs typeface="+mn-lt"/>
              </a:rPr>
              <a:t>reinforcement learning</a:t>
            </a:r>
            <a:r>
              <a:rPr lang="en-US">
                <a:ea typeface="+mn-lt"/>
                <a:cs typeface="+mn-lt"/>
              </a:rPr>
              <a:t>-based generation.</a:t>
            </a:r>
            <a:endParaRPr lang="en-US"/>
          </a:p>
          <a:p>
            <a:r>
              <a:rPr lang="en-US">
                <a:ea typeface="+mn-lt"/>
                <a:cs typeface="+mn-lt"/>
              </a:rPr>
              <a:t>Together, they form </a:t>
            </a:r>
            <a:r>
              <a:rPr lang="en-US" b="1">
                <a:ea typeface="+mn-lt"/>
                <a:cs typeface="+mn-lt"/>
              </a:rPr>
              <a:t>intelligent, semantically rich</a:t>
            </a:r>
            <a:r>
              <a:rPr lang="en-US">
                <a:ea typeface="+mn-lt"/>
                <a:cs typeface="+mn-lt"/>
              </a:rPr>
              <a:t> generative systems.</a:t>
            </a:r>
          </a:p>
          <a:p>
            <a:pPr marL="0" indent="0">
              <a:buNone/>
            </a:pPr>
            <a:endParaRPr lang="en-US"/>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18</a:t>
            </a:fld>
            <a:endParaRPr lang="en-US"/>
          </a:p>
        </p:txBody>
      </p:sp>
    </p:spTree>
    <p:extLst>
      <p:ext uri="{BB962C8B-B14F-4D97-AF65-F5344CB8AC3E}">
        <p14:creationId xmlns:p14="http://schemas.microsoft.com/office/powerpoint/2010/main" val="569699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5BCF58-B35B-2F75-680F-AD238E8389B5}"/>
              </a:ext>
            </a:extLst>
          </p:cNvPr>
          <p:cNvSpPr txBox="1"/>
          <p:nvPr/>
        </p:nvSpPr>
        <p:spPr>
          <a:xfrm>
            <a:off x="4370717" y="5959415"/>
            <a:ext cx="6096000"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ea typeface="Calibri"/>
                <a:cs typeface="Calibri"/>
              </a:rPr>
              <a:t>Table 1. Diffusion models are incorporated into different generative models</a:t>
            </a:r>
            <a:endParaRPr lang="en-US"/>
          </a:p>
          <a:p>
            <a:pPr algn="ctr"/>
            <a:endParaRPr lang="en-US"/>
          </a:p>
        </p:txBody>
      </p:sp>
      <p:pic>
        <p:nvPicPr>
          <p:cNvPr id="4" name="Picture 3">
            <a:extLst>
              <a:ext uri="{FF2B5EF4-FFF2-40B4-BE49-F238E27FC236}">
                <a16:creationId xmlns:a16="http://schemas.microsoft.com/office/drawing/2014/main" id="{DB49A53C-E58D-8266-5327-A904ECA23BF5}"/>
              </a:ext>
            </a:extLst>
          </p:cNvPr>
          <p:cNvPicPr>
            <a:picLocks noChangeAspect="1"/>
          </p:cNvPicPr>
          <p:nvPr/>
        </p:nvPicPr>
        <p:blipFill>
          <a:blip r:embed="rId3"/>
          <a:stretch>
            <a:fillRect/>
          </a:stretch>
        </p:blipFill>
        <p:spPr>
          <a:xfrm>
            <a:off x="3290888" y="538163"/>
            <a:ext cx="5610225" cy="5781675"/>
          </a:xfrm>
          <a:prstGeom prst="rect">
            <a:avLst/>
          </a:prstGeom>
        </p:spPr>
      </p:pic>
    </p:spTree>
    <p:extLst>
      <p:ext uri="{BB962C8B-B14F-4D97-AF65-F5344CB8AC3E}">
        <p14:creationId xmlns:p14="http://schemas.microsoft.com/office/powerpoint/2010/main" val="214926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F0DCB3-069C-E395-0780-4D4480500A52}"/>
              </a:ext>
            </a:extLst>
          </p:cNvPr>
          <p:cNvSpPr txBox="1"/>
          <p:nvPr/>
        </p:nvSpPr>
        <p:spPr>
          <a:xfrm>
            <a:off x="728532" y="302465"/>
            <a:ext cx="8547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 </a:t>
            </a:r>
            <a:r>
              <a:rPr lang="en-US" sz="2400" b="1">
                <a:latin typeface="Tenorite"/>
                <a:ea typeface="Calibri"/>
                <a:cs typeface="Calibri"/>
              </a:rPr>
              <a:t>FOUNDATIONS OF DIFFUSION MODELS</a:t>
            </a:r>
          </a:p>
        </p:txBody>
      </p:sp>
      <p:sp>
        <p:nvSpPr>
          <p:cNvPr id="6" name="TextBox 5">
            <a:extLst>
              <a:ext uri="{FF2B5EF4-FFF2-40B4-BE49-F238E27FC236}">
                <a16:creationId xmlns:a16="http://schemas.microsoft.com/office/drawing/2014/main" id="{E68CE544-49E6-8DCA-CC21-DBA2AB651E4F}"/>
              </a:ext>
            </a:extLst>
          </p:cNvPr>
          <p:cNvSpPr txBox="1"/>
          <p:nvPr/>
        </p:nvSpPr>
        <p:spPr>
          <a:xfrm>
            <a:off x="727315" y="762000"/>
            <a:ext cx="10242175"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000">
                <a:latin typeface="Tenorite"/>
                <a:ea typeface="Calibri"/>
                <a:cs typeface="Calibri"/>
              </a:rPr>
              <a:t>Diffu</a:t>
            </a:r>
            <a:r>
              <a:rPr lang="en-US">
                <a:latin typeface="Tenorite"/>
                <a:ea typeface="Calibri"/>
                <a:cs typeface="Calibri"/>
              </a:rPr>
              <a:t>sion mode</a:t>
            </a:r>
            <a:r>
              <a:rPr lang="en-US" sz="2000">
                <a:latin typeface="Tenorite"/>
                <a:ea typeface="Calibri"/>
                <a:cs typeface="Calibri"/>
              </a:rPr>
              <a:t>ls are </a:t>
            </a:r>
            <a:r>
              <a:rPr lang="en-US" sz="2000" b="1">
                <a:latin typeface="Tenorite"/>
                <a:ea typeface="Calibri"/>
                <a:cs typeface="Calibri"/>
              </a:rPr>
              <a:t>probabilistic generative models</a:t>
            </a:r>
            <a:r>
              <a:rPr lang="en-US" sz="2000">
                <a:latin typeface="Tenorite"/>
                <a:ea typeface="Calibri"/>
                <a:cs typeface="Calibri"/>
              </a:rPr>
              <a:t> that learn data distributions by </a:t>
            </a:r>
            <a:r>
              <a:rPr lang="en-US" sz="2000" b="1">
                <a:latin typeface="Tenorite"/>
                <a:ea typeface="Calibri"/>
                <a:cs typeface="Calibri"/>
              </a:rPr>
              <a:t>destroying data with noise</a:t>
            </a:r>
            <a:r>
              <a:rPr lang="en-US" sz="2000">
                <a:latin typeface="Tenorite"/>
                <a:ea typeface="Calibri"/>
                <a:cs typeface="Calibri"/>
              </a:rPr>
              <a:t> and then </a:t>
            </a:r>
            <a:r>
              <a:rPr lang="en-US" sz="2000" b="1">
                <a:latin typeface="Tenorite"/>
                <a:ea typeface="Calibri"/>
                <a:cs typeface="Calibri"/>
              </a:rPr>
              <a:t>reconstructing it</a:t>
            </a:r>
            <a:r>
              <a:rPr lang="en-US" sz="2000">
                <a:latin typeface="Tenorite"/>
                <a:ea typeface="Calibri"/>
                <a:cs typeface="Calibri"/>
              </a:rPr>
              <a:t>.</a:t>
            </a:r>
            <a:endParaRPr lang="en-US">
              <a:latin typeface="Tenorite"/>
              <a:ea typeface="Calibri"/>
              <a:cs typeface="Calibri"/>
            </a:endParaRPr>
          </a:p>
          <a:p>
            <a:pPr marL="285750" indent="-285750" algn="just">
              <a:buFont typeface="Arial"/>
              <a:buChar char="•"/>
            </a:pPr>
            <a:r>
              <a:rPr lang="en-US" sz="2000">
                <a:latin typeface="Tenorite"/>
                <a:ea typeface="Calibri"/>
                <a:cs typeface="Calibri"/>
              </a:rPr>
              <a:t>The forward process incrementally transforms complex data into a </a:t>
            </a:r>
            <a:r>
              <a:rPr lang="en-US" sz="2000" b="1">
                <a:latin typeface="Tenorite"/>
                <a:ea typeface="Calibri"/>
                <a:cs typeface="Calibri"/>
              </a:rPr>
              <a:t>simple Gaussian prior</a:t>
            </a:r>
            <a:r>
              <a:rPr lang="en-US" sz="2000">
                <a:latin typeface="Tenorite"/>
                <a:ea typeface="Calibri"/>
                <a:cs typeface="Calibri"/>
              </a:rPr>
              <a:t>.</a:t>
            </a:r>
          </a:p>
          <a:p>
            <a:pPr marL="285750" indent="-285750" algn="just">
              <a:buFont typeface="Arial"/>
              <a:buChar char="•"/>
            </a:pPr>
            <a:r>
              <a:rPr lang="en-US" sz="2000">
                <a:latin typeface="Tenorite"/>
                <a:ea typeface="Calibri"/>
                <a:cs typeface="Calibri"/>
              </a:rPr>
              <a:t>The reverse process learns how to </a:t>
            </a:r>
            <a:r>
              <a:rPr lang="en-US" sz="2000" b="1">
                <a:latin typeface="Tenorite"/>
                <a:ea typeface="Calibri"/>
                <a:cs typeface="Calibri"/>
              </a:rPr>
              <a:t>undo noise</a:t>
            </a:r>
            <a:r>
              <a:rPr lang="en-US" sz="2000">
                <a:latin typeface="Tenorite"/>
                <a:ea typeface="Calibri"/>
                <a:cs typeface="Calibri"/>
              </a:rPr>
              <a:t> using deep neural networks.</a:t>
            </a:r>
          </a:p>
          <a:p>
            <a:pPr marL="285750" indent="-285750" algn="just">
              <a:buFont typeface="Arial"/>
              <a:buChar char="•"/>
            </a:pPr>
            <a:r>
              <a:rPr lang="en-US" sz="2000">
                <a:latin typeface="Tenorite"/>
                <a:ea typeface="Calibri"/>
                <a:cs typeface="Calibri"/>
              </a:rPr>
              <a:t>These models generate high-quality samples in images, audio, text, 3D, etc.</a:t>
            </a:r>
          </a:p>
          <a:p>
            <a:pPr marL="285750" indent="-285750" algn="just">
              <a:buFont typeface="Arial"/>
              <a:buChar char="•"/>
            </a:pPr>
            <a:r>
              <a:rPr lang="en-US" sz="2000">
                <a:latin typeface="Tenorite"/>
                <a:ea typeface="Calibri"/>
                <a:cs typeface="Calibri"/>
              </a:rPr>
              <a:t>Three major formulations:</a:t>
            </a:r>
          </a:p>
          <a:p>
            <a:pPr marL="285750" lvl="1" indent="-285750" algn="just">
              <a:buFont typeface="Arial"/>
              <a:buChar char="•"/>
            </a:pPr>
            <a:r>
              <a:rPr lang="en-US" sz="2000" b="1">
                <a:latin typeface="Tenorite"/>
                <a:ea typeface="Calibri"/>
                <a:cs typeface="Calibri"/>
              </a:rPr>
              <a:t>  DDPM (Denoising Diffusion Probabilistic Models)</a:t>
            </a:r>
          </a:p>
          <a:p>
            <a:pPr marL="285750" lvl="1" indent="-285750" algn="just">
              <a:buFont typeface="Arial"/>
              <a:buChar char="•"/>
            </a:pPr>
            <a:r>
              <a:rPr lang="en-US" sz="2000" b="1">
                <a:latin typeface="Tenorite"/>
                <a:ea typeface="Calibri"/>
                <a:cs typeface="Calibri"/>
              </a:rPr>
              <a:t>  SGM (Score-Based Generative Models)</a:t>
            </a:r>
          </a:p>
          <a:p>
            <a:pPr marL="285750" lvl="1" indent="-285750" algn="just">
              <a:buFont typeface="Arial"/>
              <a:buChar char="•"/>
            </a:pPr>
            <a:r>
              <a:rPr lang="en-US" sz="2000" b="1">
                <a:latin typeface="Tenorite"/>
                <a:ea typeface="Calibri"/>
                <a:cs typeface="Calibri"/>
              </a:rPr>
              <a:t>  Score SDE (Continuous-time diffusion models)</a:t>
            </a:r>
          </a:p>
          <a:p>
            <a:pPr marL="0" lvl="1" algn="just"/>
            <a:r>
              <a:rPr lang="en-US" sz="2000" b="1">
                <a:latin typeface="Tenorite"/>
                <a:ea typeface="Calibri"/>
                <a:cs typeface="Calibri"/>
              </a:rPr>
              <a:t>         Formula :- </a:t>
            </a:r>
          </a:p>
          <a:p>
            <a:pPr algn="ctr"/>
            <a:endParaRPr lang="en-US">
              <a:latin typeface="Tenorite"/>
              <a:ea typeface="Calibri"/>
              <a:cs typeface="Calibri"/>
            </a:endParaRPr>
          </a:p>
        </p:txBody>
      </p:sp>
      <p:pic>
        <p:nvPicPr>
          <p:cNvPr id="9" name="Picture 8" descr="A diagram of noise&#10;&#10;AI-generated content may be incorrect.">
            <a:extLst>
              <a:ext uri="{FF2B5EF4-FFF2-40B4-BE49-F238E27FC236}">
                <a16:creationId xmlns:a16="http://schemas.microsoft.com/office/drawing/2014/main" id="{5505EEB3-DBFA-55BB-4D35-0E2028978164}"/>
              </a:ext>
            </a:extLst>
          </p:cNvPr>
          <p:cNvPicPr>
            <a:picLocks noChangeAspect="1"/>
          </p:cNvPicPr>
          <p:nvPr/>
        </p:nvPicPr>
        <p:blipFill>
          <a:blip r:embed="rId3"/>
          <a:stretch>
            <a:fillRect/>
          </a:stretch>
        </p:blipFill>
        <p:spPr>
          <a:xfrm>
            <a:off x="1853003" y="4373876"/>
            <a:ext cx="8496300" cy="2105025"/>
          </a:xfrm>
          <a:prstGeom prst="rect">
            <a:avLst/>
          </a:prstGeom>
        </p:spPr>
      </p:pic>
      <p:pic>
        <p:nvPicPr>
          <p:cNvPr id="11" name="Picture 10">
            <a:extLst>
              <a:ext uri="{FF2B5EF4-FFF2-40B4-BE49-F238E27FC236}">
                <a16:creationId xmlns:a16="http://schemas.microsoft.com/office/drawing/2014/main" id="{E64C495E-B449-BFBF-D57C-CF47917174F7}"/>
              </a:ext>
            </a:extLst>
          </p:cNvPr>
          <p:cNvPicPr>
            <a:picLocks noChangeAspect="1"/>
          </p:cNvPicPr>
          <p:nvPr/>
        </p:nvPicPr>
        <p:blipFill>
          <a:blip r:embed="rId4"/>
          <a:stretch>
            <a:fillRect/>
          </a:stretch>
        </p:blipFill>
        <p:spPr>
          <a:xfrm>
            <a:off x="2614910" y="3792518"/>
            <a:ext cx="2286000" cy="409575"/>
          </a:xfrm>
          <a:prstGeom prst="rect">
            <a:avLst/>
          </a:prstGeom>
        </p:spPr>
      </p:pic>
    </p:spTree>
    <p:extLst>
      <p:ext uri="{BB962C8B-B14F-4D97-AF65-F5344CB8AC3E}">
        <p14:creationId xmlns:p14="http://schemas.microsoft.com/office/powerpoint/2010/main" val="412000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891990" y="434225"/>
            <a:ext cx="9524998" cy="1499627"/>
          </a:xfrm>
        </p:spPr>
        <p:txBody>
          <a:bodyPr>
            <a:normAutofit/>
          </a:bodyPr>
          <a:lstStyle/>
          <a:p>
            <a:r>
              <a:rPr lang="en-US" sz="2400" b="1">
                <a:latin typeface="Tenorite"/>
                <a:ea typeface="Calibri"/>
                <a:cs typeface="Calibri"/>
              </a:rPr>
              <a:t>Variational Autoencoders and Connections with Diffusion Models</a:t>
            </a:r>
            <a:endParaRPr lang="en-US" sz="2400" b="1"/>
          </a:p>
        </p:txBody>
      </p:sp>
      <p:sp>
        <p:nvSpPr>
          <p:cNvPr id="3" name="Content Placeholder 2">
            <a:extLst>
              <a:ext uri="{FF2B5EF4-FFF2-40B4-BE49-F238E27FC236}">
                <a16:creationId xmlns:a16="http://schemas.microsoft.com/office/drawing/2014/main" id="{F0E41F64-E350-1F21-8A57-E740F48F3132}"/>
              </a:ext>
            </a:extLst>
          </p:cNvPr>
          <p:cNvSpPr>
            <a:spLocks noGrp="1"/>
          </p:cNvSpPr>
          <p:nvPr>
            <p:ph sz="quarter" idx="10"/>
          </p:nvPr>
        </p:nvSpPr>
        <p:spPr>
          <a:xfrm>
            <a:off x="928776" y="2036628"/>
            <a:ext cx="9506649" cy="3929287"/>
          </a:xfrm>
        </p:spPr>
        <p:txBody>
          <a:bodyPr vert="horz" lIns="91440" tIns="45720" rIns="91440" bIns="45720" rtlCol="0" anchor="t">
            <a:normAutofit fontScale="92500" lnSpcReduction="20000"/>
          </a:bodyPr>
          <a:lstStyle/>
          <a:p>
            <a:r>
              <a:rPr lang="en-US">
                <a:ea typeface="+mn-lt"/>
                <a:cs typeface="+mn-lt"/>
              </a:rPr>
              <a:t>Variational Autoencoders (VAEs) learn to encode data into a latent space and decode it back using probabilistic models optimized by the ELBO. Diffusion models can be viewed as hierarchical or infinitely deep VAEs, where the forward process acts as the encoder and the reverse process as the decoder. This links diffusion training with variational inference, showing both share a common probabilistic foundation</a:t>
            </a:r>
          </a:p>
          <a:p>
            <a:endParaRPr lang="en-US">
              <a:ea typeface="+mn-lt"/>
              <a:cs typeface="+mn-lt"/>
            </a:endParaRPr>
          </a:p>
          <a:p>
            <a:r>
              <a:rPr lang="en-US">
                <a:ea typeface="+mn-lt"/>
                <a:cs typeface="+mn-lt"/>
              </a:rPr>
              <a:t>.</a:t>
            </a:r>
            <a:endParaRPr lang="en-US"/>
          </a:p>
          <a:p>
            <a:endParaRPr lang="en-US">
              <a:ea typeface="+mn-lt"/>
              <a:cs typeface="+mn-lt"/>
            </a:endParaRPr>
          </a:p>
          <a:p>
            <a:pPr marL="285750" indent="-285750">
              <a:buFont typeface="Arial"/>
              <a:buChar char="•"/>
            </a:pPr>
            <a:r>
              <a:rPr lang="en-US">
                <a:ea typeface="+mn-lt"/>
                <a:cs typeface="+mn-lt"/>
              </a:rPr>
              <a:t>VAEs optimize ELBO for probabilistic data reconstruction.</a:t>
            </a:r>
            <a:endParaRPr lang="en-US"/>
          </a:p>
          <a:p>
            <a:pPr marL="285750" indent="-285750">
              <a:buFont typeface="Arial"/>
              <a:buChar char="•"/>
            </a:pPr>
            <a:r>
              <a:rPr lang="en-US">
                <a:ea typeface="+mn-lt"/>
                <a:cs typeface="+mn-lt"/>
              </a:rPr>
              <a:t>Diffusion models function as hierarchical VAEs (encoder = forward process, decoder = reverse process).</a:t>
            </a:r>
            <a:endParaRPr lang="en-US"/>
          </a:p>
          <a:p>
            <a:pPr marL="285750" indent="-285750">
              <a:buFont typeface="Arial"/>
              <a:buChar char="•"/>
            </a:pPr>
            <a:r>
              <a:rPr lang="en-US">
                <a:ea typeface="+mn-lt"/>
                <a:cs typeface="+mn-lt"/>
              </a:rPr>
              <a:t>Continuous-time diffusion ≈ infinitely deep VAE.</a:t>
            </a:r>
            <a:endParaRPr lang="en-US"/>
          </a:p>
          <a:p>
            <a:endParaRPr lang="en-US"/>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20</a:t>
            </a:fld>
            <a:endParaRPr lang="en-US"/>
          </a:p>
        </p:txBody>
      </p:sp>
      <p:pic>
        <p:nvPicPr>
          <p:cNvPr id="33" name="Picture 32" descr="A black text on a white background&#10;&#10;AI-generated content may be incorrect.">
            <a:extLst>
              <a:ext uri="{FF2B5EF4-FFF2-40B4-BE49-F238E27FC236}">
                <a16:creationId xmlns:a16="http://schemas.microsoft.com/office/drawing/2014/main" id="{D83901FC-6CD7-5747-5801-6EEDC2DE4ACE}"/>
              </a:ext>
            </a:extLst>
          </p:cNvPr>
          <p:cNvPicPr>
            <a:picLocks noChangeAspect="1"/>
          </p:cNvPicPr>
          <p:nvPr/>
        </p:nvPicPr>
        <p:blipFill>
          <a:blip r:embed="rId3"/>
          <a:stretch>
            <a:fillRect/>
          </a:stretch>
        </p:blipFill>
        <p:spPr>
          <a:xfrm>
            <a:off x="2895600" y="3063630"/>
            <a:ext cx="6400800" cy="923925"/>
          </a:xfrm>
          <a:prstGeom prst="rect">
            <a:avLst/>
          </a:prstGeom>
        </p:spPr>
      </p:pic>
    </p:spTree>
    <p:extLst>
      <p:ext uri="{BB962C8B-B14F-4D97-AF65-F5344CB8AC3E}">
        <p14:creationId xmlns:p14="http://schemas.microsoft.com/office/powerpoint/2010/main" val="239840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82A787-3820-7CF2-7198-7FF30334FAAD}"/>
            </a:ext>
          </a:extLst>
        </p:cNvPr>
        <p:cNvGrpSpPr/>
        <p:nvPr/>
      </p:nvGrpSpPr>
      <p:grpSpPr>
        <a:xfrm>
          <a:off x="0" y="0"/>
          <a:ext cx="0" cy="0"/>
          <a:chOff x="0" y="0"/>
          <a:chExt cx="0" cy="0"/>
        </a:xfrm>
      </p:grpSpPr>
      <p:pic>
        <p:nvPicPr>
          <p:cNvPr id="4" name="Content Placeholder 3" descr="A diagram of a flowchart&#10;&#10;AI-generated content may be incorrect.">
            <a:extLst>
              <a:ext uri="{FF2B5EF4-FFF2-40B4-BE49-F238E27FC236}">
                <a16:creationId xmlns:a16="http://schemas.microsoft.com/office/drawing/2014/main" id="{103A4FB9-CAD9-526A-E5DE-716B61CD3A52}"/>
              </a:ext>
            </a:extLst>
          </p:cNvPr>
          <p:cNvPicPr>
            <a:picLocks noGrp="1" noChangeAspect="1"/>
          </p:cNvPicPr>
          <p:nvPr>
            <p:ph sz="quarter" idx="10"/>
          </p:nvPr>
        </p:nvPicPr>
        <p:blipFill>
          <a:blip r:embed="rId3"/>
          <a:stretch>
            <a:fillRect/>
          </a:stretch>
        </p:blipFill>
        <p:spPr>
          <a:xfrm>
            <a:off x="743860" y="1510685"/>
            <a:ext cx="10702878" cy="4283566"/>
          </a:xfrm>
          <a:prstGeom prst="rect">
            <a:avLst/>
          </a:prstGeom>
        </p:spPr>
      </p:pic>
      <p:sp>
        <p:nvSpPr>
          <p:cNvPr id="5" name="Slide Number Placeholder 4">
            <a:extLst>
              <a:ext uri="{FF2B5EF4-FFF2-40B4-BE49-F238E27FC236}">
                <a16:creationId xmlns:a16="http://schemas.microsoft.com/office/drawing/2014/main" id="{130AFF02-945B-B917-A7C9-8A403512476B}"/>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21</a:t>
            </a:fld>
            <a:endParaRPr lang="en-US"/>
          </a:p>
        </p:txBody>
      </p:sp>
    </p:spTree>
    <p:extLst>
      <p:ext uri="{BB962C8B-B14F-4D97-AF65-F5344CB8AC3E}">
        <p14:creationId xmlns:p14="http://schemas.microsoft.com/office/powerpoint/2010/main" val="130651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8C36-B66B-CA2D-10F6-4E53546CE7DB}"/>
              </a:ext>
            </a:extLst>
          </p:cNvPr>
          <p:cNvSpPr>
            <a:spLocks noGrp="1"/>
          </p:cNvSpPr>
          <p:nvPr>
            <p:ph type="title"/>
          </p:nvPr>
        </p:nvSpPr>
        <p:spPr>
          <a:xfrm>
            <a:off x="914399" y="365125"/>
            <a:ext cx="10709826" cy="1272744"/>
          </a:xfrm>
        </p:spPr>
        <p:txBody>
          <a:bodyPr/>
          <a:lstStyle/>
          <a:p>
            <a:r>
              <a:rPr lang="en-US" sz="2400" b="1">
                <a:ea typeface="+mj-lt"/>
                <a:cs typeface="+mj-lt"/>
              </a:rPr>
              <a:t>Generative Adversarial Networks and Connections with Diffusion Models</a:t>
            </a:r>
            <a:endParaRPr lang="en-US" sz="2400"/>
          </a:p>
          <a:p>
            <a:endParaRPr lang="en-US" b="1"/>
          </a:p>
        </p:txBody>
      </p:sp>
      <p:sp>
        <p:nvSpPr>
          <p:cNvPr id="3" name="Content Placeholder 2">
            <a:extLst>
              <a:ext uri="{FF2B5EF4-FFF2-40B4-BE49-F238E27FC236}">
                <a16:creationId xmlns:a16="http://schemas.microsoft.com/office/drawing/2014/main" id="{80076D8B-6EB8-1F67-5117-C68D08ECA2E8}"/>
              </a:ext>
            </a:extLst>
          </p:cNvPr>
          <p:cNvSpPr>
            <a:spLocks noGrp="1"/>
          </p:cNvSpPr>
          <p:nvPr>
            <p:ph sz="quarter" idx="10"/>
          </p:nvPr>
        </p:nvSpPr>
        <p:spPr>
          <a:xfrm>
            <a:off x="914399" y="1321250"/>
            <a:ext cx="8927034" cy="4889002"/>
          </a:xfrm>
        </p:spPr>
        <p:txBody>
          <a:bodyPr vert="horz" lIns="91440" tIns="45720" rIns="91440" bIns="45720" rtlCol="0" anchor="t">
            <a:normAutofit/>
          </a:bodyPr>
          <a:lstStyle/>
          <a:p>
            <a:r>
              <a:rPr lang="en-US">
                <a:ea typeface="+mn-lt"/>
                <a:cs typeface="+mn-lt"/>
              </a:rPr>
              <a:t>GANs use a generator and discriminator in a mini-max game to learn data distributions but often face training instability. Integrating diffusion models helps stabilize GAN training and enhance realism, while GANs can speed up diffusion sampling.</a:t>
            </a:r>
            <a:r>
              <a:rPr lang="en-US" b="1">
                <a:ea typeface="+mn-lt"/>
                <a:cs typeface="+mn-lt"/>
              </a:rPr>
              <a:t> </a:t>
            </a:r>
            <a:endParaRPr lang="en-US"/>
          </a:p>
          <a:p>
            <a:endParaRPr lang="en-US"/>
          </a:p>
          <a:p>
            <a:endParaRPr lang="en-US"/>
          </a:p>
          <a:p>
            <a:endParaRPr lang="en-US"/>
          </a:p>
          <a:p>
            <a:endParaRPr lang="en-US"/>
          </a:p>
          <a:p>
            <a:r>
              <a:rPr lang="en-US"/>
              <a:t>GAN = Generator + Discriminator trained via mini-max optimization.</a:t>
            </a:r>
          </a:p>
          <a:p>
            <a:r>
              <a:rPr lang="en-US"/>
              <a:t>Training instability arises from non-overlapping distributions.</a:t>
            </a:r>
          </a:p>
          <a:p>
            <a:r>
              <a:rPr lang="en-US"/>
              <a:t>Diffusion adds adaptive noise to stabilize GANs (Wang et al., 2022).</a:t>
            </a:r>
          </a:p>
          <a:p>
            <a:r>
              <a:rPr lang="en-US"/>
              <a:t>Conditional GANs accelerate diffusion sampling (Xiao et al., 2021).</a:t>
            </a:r>
          </a:p>
          <a:p>
            <a:endParaRPr lang="en-US"/>
          </a:p>
        </p:txBody>
      </p:sp>
      <p:sp>
        <p:nvSpPr>
          <p:cNvPr id="5" name="Slide Number Placeholder 4">
            <a:extLst>
              <a:ext uri="{FF2B5EF4-FFF2-40B4-BE49-F238E27FC236}">
                <a16:creationId xmlns:a16="http://schemas.microsoft.com/office/drawing/2014/main" id="{64AC1061-4510-30D9-D696-679575BF00E5}"/>
              </a:ext>
            </a:extLst>
          </p:cNvPr>
          <p:cNvSpPr>
            <a:spLocks noGrp="1"/>
          </p:cNvSpPr>
          <p:nvPr>
            <p:ph type="sldNum" sz="quarter" idx="4"/>
          </p:nvPr>
        </p:nvSpPr>
        <p:spPr/>
        <p:txBody>
          <a:bodyPr/>
          <a:lstStyle/>
          <a:p>
            <a:fld id="{B5CEABB6-07DC-46E8-9B57-56EC44A396E5}" type="slidenum">
              <a:rPr lang="en-US" smtClean="0"/>
              <a:pPr/>
              <a:t>22</a:t>
            </a:fld>
            <a:endParaRPr lang="en-US"/>
          </a:p>
        </p:txBody>
      </p:sp>
      <p:pic>
        <p:nvPicPr>
          <p:cNvPr id="6" name="Picture 5" descr="A black text on a white background&#10;&#10;AI-generated content may be incorrect.">
            <a:extLst>
              <a:ext uri="{FF2B5EF4-FFF2-40B4-BE49-F238E27FC236}">
                <a16:creationId xmlns:a16="http://schemas.microsoft.com/office/drawing/2014/main" id="{37E52ABF-3079-5CCC-DEA5-4F0280D19753}"/>
              </a:ext>
            </a:extLst>
          </p:cNvPr>
          <p:cNvPicPr>
            <a:picLocks noChangeAspect="1"/>
          </p:cNvPicPr>
          <p:nvPr/>
        </p:nvPicPr>
        <p:blipFill>
          <a:blip r:embed="rId2"/>
          <a:stretch>
            <a:fillRect/>
          </a:stretch>
        </p:blipFill>
        <p:spPr>
          <a:xfrm>
            <a:off x="913592" y="2822096"/>
            <a:ext cx="9545307" cy="940638"/>
          </a:xfrm>
          <a:prstGeom prst="rect">
            <a:avLst/>
          </a:prstGeom>
        </p:spPr>
      </p:pic>
    </p:spTree>
    <p:extLst>
      <p:ext uri="{BB962C8B-B14F-4D97-AF65-F5344CB8AC3E}">
        <p14:creationId xmlns:p14="http://schemas.microsoft.com/office/powerpoint/2010/main" val="2665437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algorithm&#10;&#10;AI-generated content may be incorrect.">
            <a:extLst>
              <a:ext uri="{FF2B5EF4-FFF2-40B4-BE49-F238E27FC236}">
                <a16:creationId xmlns:a16="http://schemas.microsoft.com/office/drawing/2014/main" id="{16852943-86F3-BBFA-818D-B22EB274204F}"/>
              </a:ext>
            </a:extLst>
          </p:cNvPr>
          <p:cNvPicPr>
            <a:picLocks noGrp="1" noChangeAspect="1"/>
          </p:cNvPicPr>
          <p:nvPr>
            <p:ph sz="quarter" idx="10"/>
          </p:nvPr>
        </p:nvPicPr>
        <p:blipFill>
          <a:blip r:embed="rId2"/>
          <a:stretch>
            <a:fillRect/>
          </a:stretch>
        </p:blipFill>
        <p:spPr>
          <a:xfrm>
            <a:off x="1538534" y="1707425"/>
            <a:ext cx="7902666" cy="3495033"/>
          </a:xfrm>
          <a:prstGeom prst="rect">
            <a:avLst/>
          </a:prstGeom>
        </p:spPr>
      </p:pic>
      <p:sp>
        <p:nvSpPr>
          <p:cNvPr id="5" name="Slide Number Placeholder 4">
            <a:extLst>
              <a:ext uri="{FF2B5EF4-FFF2-40B4-BE49-F238E27FC236}">
                <a16:creationId xmlns:a16="http://schemas.microsoft.com/office/drawing/2014/main" id="{3E48C6DD-268B-C0C6-EDEC-BF6A16AE52E3}"/>
              </a:ext>
            </a:extLst>
          </p:cNvPr>
          <p:cNvSpPr>
            <a:spLocks noGrp="1"/>
          </p:cNvSpPr>
          <p:nvPr>
            <p:ph type="sldNum" sz="quarter" idx="4"/>
          </p:nvPr>
        </p:nvSpPr>
        <p:spPr/>
        <p:txBody>
          <a:bodyPr/>
          <a:lstStyle/>
          <a:p>
            <a:fld id="{B5CEABB6-07DC-46E8-9B57-56EC44A396E5}" type="slidenum">
              <a:rPr lang="en-US" smtClean="0"/>
              <a:pPr/>
              <a:t>23</a:t>
            </a:fld>
            <a:endParaRPr lang="en-US"/>
          </a:p>
        </p:txBody>
      </p:sp>
    </p:spTree>
    <p:extLst>
      <p:ext uri="{BB962C8B-B14F-4D97-AF65-F5344CB8AC3E}">
        <p14:creationId xmlns:p14="http://schemas.microsoft.com/office/powerpoint/2010/main" val="457269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E4505-7020-45F2-4CC2-86F6D0932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F65822-1FC2-8073-7789-46CC63621CE8}"/>
              </a:ext>
            </a:extLst>
          </p:cNvPr>
          <p:cNvSpPr>
            <a:spLocks noGrp="1"/>
          </p:cNvSpPr>
          <p:nvPr>
            <p:ph type="title"/>
          </p:nvPr>
        </p:nvSpPr>
        <p:spPr>
          <a:xfrm>
            <a:off x="914399" y="20070"/>
            <a:ext cx="11054883" cy="1387761"/>
          </a:xfrm>
        </p:spPr>
        <p:txBody>
          <a:bodyPr>
            <a:normAutofit/>
          </a:bodyPr>
          <a:lstStyle/>
          <a:p>
            <a:r>
              <a:rPr lang="en-US" sz="2400" b="1">
                <a:latin typeface="Tenorite"/>
                <a:ea typeface="Calibri"/>
                <a:cs typeface="Calibri"/>
              </a:rPr>
              <a:t>Normalizing Flows and Connections with Diffusion Models</a:t>
            </a:r>
            <a:endParaRPr lang="en-US" sz="2400" b="1"/>
          </a:p>
        </p:txBody>
      </p:sp>
      <p:sp>
        <p:nvSpPr>
          <p:cNvPr id="3" name="Content Placeholder 2">
            <a:extLst>
              <a:ext uri="{FF2B5EF4-FFF2-40B4-BE49-F238E27FC236}">
                <a16:creationId xmlns:a16="http://schemas.microsoft.com/office/drawing/2014/main" id="{88D056BD-DF8D-2BB3-1711-71EDF9C8C154}"/>
              </a:ext>
            </a:extLst>
          </p:cNvPr>
          <p:cNvSpPr>
            <a:spLocks noGrp="1"/>
          </p:cNvSpPr>
          <p:nvPr>
            <p:ph sz="quarter" idx="10"/>
          </p:nvPr>
        </p:nvSpPr>
        <p:spPr>
          <a:xfrm>
            <a:off x="1230701" y="1251306"/>
            <a:ext cx="9171449" cy="5605927"/>
          </a:xfrm>
        </p:spPr>
        <p:txBody>
          <a:bodyPr vert="horz" lIns="91440" tIns="45720" rIns="91440" bIns="45720" rtlCol="0" anchor="t">
            <a:normAutofit/>
          </a:bodyPr>
          <a:lstStyle/>
          <a:p>
            <a:r>
              <a:rPr lang="en-US"/>
              <a:t>Normalizing flows transform simple probability distributions into complex ones through invertible mappings, enabling exact likelihood estimation.</a:t>
            </a:r>
          </a:p>
          <a:p>
            <a:r>
              <a:rPr lang="en-US"/>
              <a:t>Diffusion–flow hybrids combine the stability of diffusion with the efficiency of flow models, producing sharper and faster results.</a:t>
            </a:r>
          </a:p>
          <a:p>
            <a:r>
              <a:rPr lang="en-US"/>
              <a:t>Latent diffusion approaches use normalizing flows for encoding before applying diffusion, improving likelihood and sampling speed.</a:t>
            </a:r>
          </a:p>
          <a:p>
            <a:r>
              <a:rPr lang="en-US"/>
              <a:t>Consistency flow methods enforce velocity consistency, bridging flow matching and diffusion models for smoother training.</a:t>
            </a:r>
          </a:p>
          <a:p>
            <a:endParaRPr lang="en-US"/>
          </a:p>
        </p:txBody>
      </p:sp>
      <p:sp>
        <p:nvSpPr>
          <p:cNvPr id="5" name="Slide Number Placeholder 4">
            <a:extLst>
              <a:ext uri="{FF2B5EF4-FFF2-40B4-BE49-F238E27FC236}">
                <a16:creationId xmlns:a16="http://schemas.microsoft.com/office/drawing/2014/main" id="{41559D57-65E1-1C67-7CE2-B43EE16EA129}"/>
              </a:ext>
            </a:extLst>
          </p:cNvPr>
          <p:cNvSpPr>
            <a:spLocks noGrp="1"/>
          </p:cNvSpPr>
          <p:nvPr>
            <p:ph type="sldNum" sz="quarter" idx="4"/>
          </p:nvPr>
        </p:nvSpPr>
        <p:spPr/>
        <p:txBody>
          <a:bodyPr/>
          <a:lstStyle/>
          <a:p>
            <a:fld id="{B5CEABB6-07DC-46E8-9B57-56EC44A396E5}" type="slidenum">
              <a:rPr lang="en-US" smtClean="0"/>
              <a:pPr/>
              <a:t>24</a:t>
            </a:fld>
            <a:endParaRPr lang="en-US"/>
          </a:p>
        </p:txBody>
      </p:sp>
    </p:spTree>
    <p:extLst>
      <p:ext uri="{BB962C8B-B14F-4D97-AF65-F5344CB8AC3E}">
        <p14:creationId xmlns:p14="http://schemas.microsoft.com/office/powerpoint/2010/main" val="2222737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5DE7E-E176-21FF-BFBA-73FE0CF2ED26}"/>
              </a:ext>
            </a:extLst>
          </p:cNvPr>
          <p:cNvSpPr>
            <a:spLocks noGrp="1"/>
          </p:cNvSpPr>
          <p:nvPr>
            <p:ph type="title"/>
          </p:nvPr>
        </p:nvSpPr>
        <p:spPr>
          <a:xfrm>
            <a:off x="452906" y="697828"/>
            <a:ext cx="11287552" cy="1024077"/>
          </a:xfrm>
        </p:spPr>
        <p:txBody>
          <a:bodyPr/>
          <a:lstStyle/>
          <a:p>
            <a:r>
              <a:rPr lang="en-US" sz="2400" b="1"/>
              <a:t>Autoregressive Models and Connections with Diffusion Models</a:t>
            </a:r>
          </a:p>
          <a:p>
            <a:endParaRPr lang="en-US" sz="2400"/>
          </a:p>
        </p:txBody>
      </p:sp>
      <p:sp>
        <p:nvSpPr>
          <p:cNvPr id="3" name="Content Placeholder 2">
            <a:extLst>
              <a:ext uri="{FF2B5EF4-FFF2-40B4-BE49-F238E27FC236}">
                <a16:creationId xmlns:a16="http://schemas.microsoft.com/office/drawing/2014/main" id="{B9A5028B-808B-4288-735B-57E1B9EEBA74}"/>
              </a:ext>
            </a:extLst>
          </p:cNvPr>
          <p:cNvSpPr>
            <a:spLocks noGrp="1"/>
          </p:cNvSpPr>
          <p:nvPr>
            <p:ph sz="quarter" idx="10"/>
          </p:nvPr>
        </p:nvSpPr>
        <p:spPr>
          <a:xfrm>
            <a:off x="914399" y="1567565"/>
            <a:ext cx="9023018" cy="4662208"/>
          </a:xfrm>
        </p:spPr>
        <p:txBody>
          <a:bodyPr vert="horz" lIns="91440" tIns="45720" rIns="91440" bIns="45720" rtlCol="0" anchor="t">
            <a:normAutofit/>
          </a:bodyPr>
          <a:lstStyle/>
          <a:p>
            <a:r>
              <a:rPr lang="en-US">
                <a:latin typeface="Tenorite"/>
                <a:ea typeface="Calibri"/>
                <a:cs typeface="Calibri"/>
              </a:rPr>
              <a:t>Autoregressive Models (ARMs) generate data sequentially but are slow for high-dimensional tasks. Integrating diffusion techniques improves efficiency and sample quality</a:t>
            </a:r>
          </a:p>
          <a:p>
            <a:endParaRPr lang="en-US">
              <a:latin typeface="Tenorite"/>
              <a:ea typeface="Calibri"/>
              <a:cs typeface="Calibri"/>
            </a:endParaRPr>
          </a:p>
          <a:p>
            <a:endParaRPr lang="en-US">
              <a:latin typeface="Tenorite"/>
              <a:ea typeface="Calibri"/>
              <a:cs typeface="Calibri"/>
            </a:endParaRPr>
          </a:p>
          <a:p>
            <a:endParaRPr lang="en-US">
              <a:latin typeface="Tenorite"/>
              <a:ea typeface="Calibri"/>
              <a:cs typeface="Calibri"/>
            </a:endParaRPr>
          </a:p>
          <a:p>
            <a:endParaRPr lang="en-US">
              <a:latin typeface="Tenorite"/>
              <a:ea typeface="Calibri"/>
              <a:cs typeface="Calibri"/>
            </a:endParaRPr>
          </a:p>
          <a:p>
            <a:pPr>
              <a:lnSpc>
                <a:spcPct val="80000"/>
              </a:lnSpc>
            </a:pPr>
            <a:r>
              <a:rPr lang="en-US">
                <a:latin typeface="Tenorite"/>
                <a:ea typeface="Calibri"/>
                <a:cs typeface="Calibri"/>
              </a:rPr>
              <a:t>ARMs model data as sequential conditional probabilities.</a:t>
            </a:r>
          </a:p>
          <a:p>
            <a:pPr>
              <a:lnSpc>
                <a:spcPct val="80000"/>
              </a:lnSpc>
            </a:pPr>
            <a:r>
              <a:rPr lang="en-US">
                <a:latin typeface="Tenorite"/>
                <a:ea typeface="Calibri"/>
                <a:cs typeface="Calibri"/>
              </a:rPr>
              <a:t>Autoregressive Diffusion Models (ARDM) enable faster, parallel generation.</a:t>
            </a:r>
            <a:endParaRPr lang="en-US"/>
          </a:p>
          <a:p>
            <a:pPr>
              <a:lnSpc>
                <a:spcPct val="80000"/>
              </a:lnSpc>
            </a:pPr>
            <a:r>
              <a:rPr lang="en-US">
                <a:latin typeface="Tenorite"/>
                <a:ea typeface="Calibri"/>
                <a:cs typeface="Calibri"/>
              </a:rPr>
              <a:t>Randomized smoothing enhances sample quality.</a:t>
            </a:r>
            <a:endParaRPr lang="en-US"/>
          </a:p>
          <a:p>
            <a:pPr>
              <a:lnSpc>
                <a:spcPct val="80000"/>
              </a:lnSpc>
            </a:pPr>
            <a:r>
              <a:rPr lang="en-US">
                <a:latin typeface="Tenorite"/>
                <a:ea typeface="Calibri"/>
                <a:cs typeface="Calibri"/>
              </a:rPr>
              <a:t>AR-CSM uses score matching for flexible and efficient modeling.</a:t>
            </a:r>
            <a:endParaRPr lang="en-US"/>
          </a:p>
          <a:p>
            <a:endParaRPr lang="en-US">
              <a:latin typeface="Tenorite"/>
              <a:ea typeface="Calibri"/>
              <a:cs typeface="Calibri"/>
            </a:endParaRPr>
          </a:p>
        </p:txBody>
      </p:sp>
      <p:sp>
        <p:nvSpPr>
          <p:cNvPr id="4" name="Slide Number Placeholder 3">
            <a:extLst>
              <a:ext uri="{FF2B5EF4-FFF2-40B4-BE49-F238E27FC236}">
                <a16:creationId xmlns:a16="http://schemas.microsoft.com/office/drawing/2014/main" id="{B9B09C87-47AE-02EA-C0FD-C188F039D6D9}"/>
              </a:ext>
            </a:extLst>
          </p:cNvPr>
          <p:cNvSpPr>
            <a:spLocks noGrp="1"/>
          </p:cNvSpPr>
          <p:nvPr>
            <p:ph type="sldNum" sz="quarter" idx="4"/>
          </p:nvPr>
        </p:nvSpPr>
        <p:spPr/>
        <p:txBody>
          <a:bodyPr/>
          <a:lstStyle/>
          <a:p>
            <a:fld id="{B5CEABB6-07DC-46E8-9B57-56EC44A396E5}" type="slidenum">
              <a:rPr lang="en-US" smtClean="0"/>
              <a:pPr/>
              <a:t>25</a:t>
            </a:fld>
            <a:endParaRPr lang="en-US"/>
          </a:p>
        </p:txBody>
      </p:sp>
      <p:pic>
        <p:nvPicPr>
          <p:cNvPr id="5" name="Picture 4">
            <a:extLst>
              <a:ext uri="{FF2B5EF4-FFF2-40B4-BE49-F238E27FC236}">
                <a16:creationId xmlns:a16="http://schemas.microsoft.com/office/drawing/2014/main" id="{626ABDDA-4B84-C0E3-8B4D-CE6DA8314A59}"/>
              </a:ext>
            </a:extLst>
          </p:cNvPr>
          <p:cNvPicPr>
            <a:picLocks noChangeAspect="1"/>
          </p:cNvPicPr>
          <p:nvPr/>
        </p:nvPicPr>
        <p:blipFill>
          <a:blip r:embed="rId2"/>
          <a:stretch>
            <a:fillRect/>
          </a:stretch>
        </p:blipFill>
        <p:spPr>
          <a:xfrm>
            <a:off x="3661290" y="2867965"/>
            <a:ext cx="4182548" cy="1004014"/>
          </a:xfrm>
          <a:prstGeom prst="rect">
            <a:avLst/>
          </a:prstGeom>
        </p:spPr>
      </p:pic>
    </p:spTree>
    <p:extLst>
      <p:ext uri="{BB962C8B-B14F-4D97-AF65-F5344CB8AC3E}">
        <p14:creationId xmlns:p14="http://schemas.microsoft.com/office/powerpoint/2010/main" val="276858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45248-A11B-D1B3-9E30-30910008D612}"/>
              </a:ext>
            </a:extLst>
          </p:cNvPr>
          <p:cNvSpPr>
            <a:spLocks noGrp="1"/>
          </p:cNvSpPr>
          <p:nvPr>
            <p:ph type="title"/>
          </p:nvPr>
        </p:nvSpPr>
        <p:spPr>
          <a:xfrm>
            <a:off x="914399" y="429823"/>
            <a:ext cx="10824844" cy="1008899"/>
          </a:xfrm>
        </p:spPr>
        <p:txBody>
          <a:bodyPr/>
          <a:lstStyle/>
          <a:p>
            <a:r>
              <a:rPr lang="en-US" sz="2400" b="1"/>
              <a:t>Energy-based Models and Connections with Diffusion Models</a:t>
            </a:r>
          </a:p>
          <a:p>
            <a:endParaRPr lang="en-US"/>
          </a:p>
        </p:txBody>
      </p:sp>
      <p:sp>
        <p:nvSpPr>
          <p:cNvPr id="3" name="Content Placeholder 2">
            <a:extLst>
              <a:ext uri="{FF2B5EF4-FFF2-40B4-BE49-F238E27FC236}">
                <a16:creationId xmlns:a16="http://schemas.microsoft.com/office/drawing/2014/main" id="{2F22D680-DEA7-E791-CCE3-54C55B4A4B0C}"/>
              </a:ext>
            </a:extLst>
          </p:cNvPr>
          <p:cNvSpPr>
            <a:spLocks noGrp="1"/>
          </p:cNvSpPr>
          <p:nvPr>
            <p:ph sz="quarter" idx="10"/>
          </p:nvPr>
        </p:nvSpPr>
        <p:spPr>
          <a:xfrm>
            <a:off x="914399" y="1281810"/>
            <a:ext cx="8898279" cy="4949036"/>
          </a:xfrm>
        </p:spPr>
        <p:txBody>
          <a:bodyPr vert="horz" lIns="91440" tIns="45720" rIns="91440" bIns="45720" rtlCol="0" anchor="t">
            <a:normAutofit/>
          </a:bodyPr>
          <a:lstStyle/>
          <a:p>
            <a:r>
              <a:rPr lang="en-US"/>
              <a:t>Energy-Based Models (EBMs) model data using an energy function but face challenges with costly and unstable MCMC sampling. Diffusion models address this by using diffusion recovery likelihood, which makes training more efficient and stable.</a:t>
            </a:r>
          </a:p>
          <a:p>
            <a:endParaRPr lang="en-US"/>
          </a:p>
          <a:p>
            <a:endParaRPr lang="en-US"/>
          </a:p>
          <a:p>
            <a:endParaRPr lang="en-US"/>
          </a:p>
          <a:p>
            <a:r>
              <a:rPr lang="en-US"/>
              <a:t>EBMs assign low energy to real data, high to fake data.</a:t>
            </a:r>
          </a:p>
          <a:p>
            <a:r>
              <a:rPr lang="en-US"/>
              <a:t>Training via MCMC is slow and unstable.</a:t>
            </a:r>
          </a:p>
          <a:p>
            <a:r>
              <a:rPr lang="en-US"/>
              <a:t>Diffusion recovery likelihood enables easier, stable learning.</a:t>
            </a:r>
          </a:p>
          <a:p>
            <a:r>
              <a:rPr lang="en-US"/>
              <a:t>Integration improves efficiency and sample quality.</a:t>
            </a:r>
          </a:p>
          <a:p>
            <a:endParaRPr lang="en-US"/>
          </a:p>
          <a:p>
            <a:endParaRPr lang="en-US"/>
          </a:p>
        </p:txBody>
      </p:sp>
      <p:sp>
        <p:nvSpPr>
          <p:cNvPr id="4" name="Slide Number Placeholder 3">
            <a:extLst>
              <a:ext uri="{FF2B5EF4-FFF2-40B4-BE49-F238E27FC236}">
                <a16:creationId xmlns:a16="http://schemas.microsoft.com/office/drawing/2014/main" id="{55EF2F62-1BFF-FD7F-7B5A-AC37A0FADED2}"/>
              </a:ext>
            </a:extLst>
          </p:cNvPr>
          <p:cNvSpPr>
            <a:spLocks noGrp="1"/>
          </p:cNvSpPr>
          <p:nvPr>
            <p:ph type="sldNum" sz="quarter" idx="4"/>
          </p:nvPr>
        </p:nvSpPr>
        <p:spPr/>
        <p:txBody>
          <a:bodyPr/>
          <a:lstStyle/>
          <a:p>
            <a:fld id="{B5CEABB6-07DC-46E8-9B57-56EC44A396E5}" type="slidenum">
              <a:rPr lang="en-US" smtClean="0"/>
              <a:pPr/>
              <a:t>26</a:t>
            </a:fld>
            <a:endParaRPr lang="en-US"/>
          </a:p>
        </p:txBody>
      </p:sp>
      <p:pic>
        <p:nvPicPr>
          <p:cNvPr id="5" name="Picture 4" descr="A mathematical equation with black text&#10;&#10;AI-generated content may be incorrect.">
            <a:extLst>
              <a:ext uri="{FF2B5EF4-FFF2-40B4-BE49-F238E27FC236}">
                <a16:creationId xmlns:a16="http://schemas.microsoft.com/office/drawing/2014/main" id="{619E9F5F-D543-20F0-99E5-32030A0EF5C5}"/>
              </a:ext>
            </a:extLst>
          </p:cNvPr>
          <p:cNvPicPr>
            <a:picLocks noChangeAspect="1"/>
          </p:cNvPicPr>
          <p:nvPr/>
        </p:nvPicPr>
        <p:blipFill>
          <a:blip r:embed="rId2"/>
          <a:stretch>
            <a:fillRect/>
          </a:stretch>
        </p:blipFill>
        <p:spPr>
          <a:xfrm>
            <a:off x="4120012" y="2951762"/>
            <a:ext cx="3348127" cy="868212"/>
          </a:xfrm>
          <a:prstGeom prst="rect">
            <a:avLst/>
          </a:prstGeom>
        </p:spPr>
      </p:pic>
    </p:spTree>
    <p:extLst>
      <p:ext uri="{BB962C8B-B14F-4D97-AF65-F5344CB8AC3E}">
        <p14:creationId xmlns:p14="http://schemas.microsoft.com/office/powerpoint/2010/main" val="1581333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diagram of a diagram&#10;&#10;AI-generated content may be incorrect.">
            <a:extLst>
              <a:ext uri="{FF2B5EF4-FFF2-40B4-BE49-F238E27FC236}">
                <a16:creationId xmlns:a16="http://schemas.microsoft.com/office/drawing/2014/main" id="{1E09425E-241B-EED0-0EFA-2B0F8C25E481}"/>
              </a:ext>
            </a:extLst>
          </p:cNvPr>
          <p:cNvPicPr>
            <a:picLocks noGrp="1" noChangeAspect="1"/>
          </p:cNvPicPr>
          <p:nvPr>
            <p:ph sz="quarter" idx="10"/>
          </p:nvPr>
        </p:nvPicPr>
        <p:blipFill>
          <a:blip r:embed="rId2"/>
          <a:stretch>
            <a:fillRect/>
          </a:stretch>
        </p:blipFill>
        <p:spPr>
          <a:xfrm>
            <a:off x="559070" y="1848968"/>
            <a:ext cx="10536285" cy="3157271"/>
          </a:xfrm>
          <a:prstGeom prst="rect">
            <a:avLst/>
          </a:prstGeom>
        </p:spPr>
      </p:pic>
      <p:sp>
        <p:nvSpPr>
          <p:cNvPr id="4" name="Slide Number Placeholder 3">
            <a:extLst>
              <a:ext uri="{FF2B5EF4-FFF2-40B4-BE49-F238E27FC236}">
                <a16:creationId xmlns:a16="http://schemas.microsoft.com/office/drawing/2014/main" id="{DE1C8BF0-87F8-6475-F360-8003D18EC05D}"/>
              </a:ext>
            </a:extLst>
          </p:cNvPr>
          <p:cNvSpPr>
            <a:spLocks noGrp="1"/>
          </p:cNvSpPr>
          <p:nvPr>
            <p:ph type="sldNum" sz="quarter" idx="4"/>
          </p:nvPr>
        </p:nvSpPr>
        <p:spPr/>
        <p:txBody>
          <a:bodyPr/>
          <a:lstStyle/>
          <a:p>
            <a:fld id="{B5CEABB6-07DC-46E8-9B57-56EC44A396E5}" type="slidenum">
              <a:rPr lang="en-US" smtClean="0"/>
              <a:pPr/>
              <a:t>27</a:t>
            </a:fld>
            <a:endParaRPr lang="en-US"/>
          </a:p>
        </p:txBody>
      </p:sp>
    </p:spTree>
    <p:extLst>
      <p:ext uri="{BB962C8B-B14F-4D97-AF65-F5344CB8AC3E}">
        <p14:creationId xmlns:p14="http://schemas.microsoft.com/office/powerpoint/2010/main" val="4233689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FFA70-D032-17B3-C1B1-C56404504A1C}"/>
              </a:ext>
            </a:extLst>
          </p:cNvPr>
          <p:cNvSpPr>
            <a:spLocks noGrp="1"/>
          </p:cNvSpPr>
          <p:nvPr>
            <p:ph type="title"/>
          </p:nvPr>
        </p:nvSpPr>
        <p:spPr>
          <a:xfrm>
            <a:off x="914399" y="570646"/>
            <a:ext cx="7273637" cy="457572"/>
          </a:xfrm>
        </p:spPr>
        <p:txBody>
          <a:bodyPr/>
          <a:lstStyle/>
          <a:p>
            <a:r>
              <a:rPr lang="en-US" sz="2400" b="1">
                <a:latin typeface="Tenorite"/>
                <a:cs typeface="Arial"/>
              </a:rPr>
              <a:t>Improving the Core Model</a:t>
            </a:r>
            <a:endParaRPr lang="en-US" sz="2400">
              <a:latin typeface="Tenorite"/>
              <a:cs typeface="Arial"/>
            </a:endParaRPr>
          </a:p>
          <a:p>
            <a:endParaRPr lang="en-US"/>
          </a:p>
        </p:txBody>
      </p:sp>
      <p:sp>
        <p:nvSpPr>
          <p:cNvPr id="3" name="Content Placeholder 2">
            <a:extLst>
              <a:ext uri="{FF2B5EF4-FFF2-40B4-BE49-F238E27FC236}">
                <a16:creationId xmlns:a16="http://schemas.microsoft.com/office/drawing/2014/main" id="{08F81BD7-4AA2-BA37-5DB4-83487D0927F1}"/>
              </a:ext>
            </a:extLst>
          </p:cNvPr>
          <p:cNvSpPr>
            <a:spLocks noGrp="1"/>
          </p:cNvSpPr>
          <p:nvPr>
            <p:ph sz="quarter" idx="10"/>
          </p:nvPr>
        </p:nvSpPr>
        <p:spPr>
          <a:xfrm>
            <a:off x="914399" y="903346"/>
            <a:ext cx="9329995" cy="4950621"/>
          </a:xfrm>
        </p:spPr>
        <p:txBody>
          <a:bodyPr vert="horz" lIns="91440" tIns="45720" rIns="91440" bIns="45720" rtlCol="0" anchor="t">
            <a:normAutofit lnSpcReduction="10000"/>
          </a:bodyPr>
          <a:lstStyle/>
          <a:p>
            <a:pPr marL="0" indent="0">
              <a:buNone/>
            </a:pPr>
            <a:r>
              <a:rPr lang="en-US" b="1">
                <a:latin typeface="Tenorite"/>
                <a:cs typeface="Arial"/>
              </a:rPr>
              <a:t>Weaknesses:</a:t>
            </a:r>
            <a:endParaRPr lang="en-US">
              <a:latin typeface="Tenorite"/>
              <a:cs typeface="Arial"/>
            </a:endParaRPr>
          </a:p>
          <a:p>
            <a:pPr marL="342900" indent="-342900">
              <a:buFont typeface="Calibri" panose="020B0604020202020204" pitchFamily="34" charset="0"/>
              <a:buChar char="-"/>
            </a:pPr>
            <a:r>
              <a:rPr lang="en-US" b="1">
                <a:latin typeface="Tenorite"/>
                <a:cs typeface="Arial"/>
              </a:rPr>
              <a:t>Slow sampling:</a:t>
            </a:r>
            <a:r>
              <a:rPr lang="en-US">
                <a:latin typeface="Tenorite"/>
                <a:cs typeface="Arial"/>
              </a:rPr>
              <a:t> requires up to T=1000 denoising steps.</a:t>
            </a:r>
          </a:p>
          <a:p>
            <a:pPr marL="342900" indent="-342900">
              <a:buFont typeface="Calibri" panose="020B0604020202020204" pitchFamily="34" charset="0"/>
              <a:buChar char="-"/>
            </a:pPr>
            <a:r>
              <a:rPr lang="en-US" b="1">
                <a:latin typeface="Tenorite"/>
                <a:cs typeface="Arial"/>
              </a:rPr>
              <a:t>Poor likelihood estimation:</a:t>
            </a:r>
            <a:r>
              <a:rPr lang="en-US">
                <a:latin typeface="Tenorite"/>
                <a:cs typeface="Arial"/>
              </a:rPr>
              <a:t> not as tight as normalizing flows.</a:t>
            </a:r>
          </a:p>
          <a:p>
            <a:pPr marL="342900" indent="-342900">
              <a:buFont typeface="Calibri" panose="020B0604020202020204" pitchFamily="34" charset="0"/>
              <a:buChar char="-"/>
            </a:pPr>
            <a:r>
              <a:rPr lang="en-US" b="1">
                <a:latin typeface="Tenorite"/>
                <a:cs typeface="Arial"/>
              </a:rPr>
              <a:t>Redundant computations:</a:t>
            </a:r>
            <a:r>
              <a:rPr lang="en-US">
                <a:latin typeface="Tenorite"/>
                <a:cs typeface="Arial"/>
              </a:rPr>
              <a:t> many noise steps are near-identity transformations.</a:t>
            </a:r>
          </a:p>
          <a:p>
            <a:pPr marL="0" indent="0">
              <a:buNone/>
            </a:pPr>
            <a:endParaRPr lang="en-US" b="1">
              <a:latin typeface="Tenorite"/>
              <a:cs typeface="Arial"/>
            </a:endParaRPr>
          </a:p>
          <a:p>
            <a:pPr marL="0" indent="0">
              <a:buNone/>
            </a:pPr>
            <a:r>
              <a:rPr lang="en-US" b="1">
                <a:latin typeface="Tenorite"/>
                <a:cs typeface="Arial"/>
              </a:rPr>
              <a:t>Improvement 1: Efficient Sampling (Faster Generation)</a:t>
            </a:r>
            <a:endParaRPr lang="en-US">
              <a:latin typeface="Tenorite"/>
              <a:cs typeface="Arial"/>
            </a:endParaRPr>
          </a:p>
          <a:p>
            <a:pPr>
              <a:buFont typeface="Calibri" panose="020B0604020202020204" pitchFamily="34" charset="0"/>
              <a:buChar char="-"/>
            </a:pPr>
            <a:r>
              <a:rPr lang="en-US" b="1">
                <a:latin typeface="Tenorite"/>
                <a:cs typeface="Arial"/>
              </a:rPr>
              <a:t>Goal: </a:t>
            </a:r>
            <a:r>
              <a:rPr lang="en-US">
                <a:latin typeface="Tenorite"/>
                <a:cs typeface="Arial"/>
              </a:rPr>
              <a:t>Original DDPM needs 1000 denoising steps to generate one image. So, reduce sampling steps from T = 1000 → ~10–50 while keeping image quality high.</a:t>
            </a:r>
            <a:endParaRPr lang="en-US"/>
          </a:p>
          <a:p>
            <a:pPr marL="0" indent="0">
              <a:buNone/>
            </a:pPr>
            <a:r>
              <a:rPr lang="en-US" b="1">
                <a:latin typeface="Tenorite"/>
                <a:cs typeface="Arial"/>
              </a:rPr>
              <a:t>                             </a:t>
            </a:r>
            <a:endParaRPr lang="en-US">
              <a:latin typeface="Tenorite"/>
              <a:cs typeface="Arial"/>
            </a:endParaRPr>
          </a:p>
          <a:p>
            <a:pPr marL="0" indent="0">
              <a:buNone/>
            </a:pPr>
            <a:r>
              <a:rPr lang="en-US" b="1">
                <a:latin typeface="Tenorite"/>
                <a:cs typeface="Arial"/>
              </a:rPr>
              <a:t>    1. DDIM(</a:t>
            </a:r>
            <a:r>
              <a:rPr lang="en-US">
                <a:latin typeface="Tenorite"/>
                <a:ea typeface="+mn-lt"/>
                <a:cs typeface="+mn-lt"/>
              </a:rPr>
              <a:t>Denoising Diffusion Implicit Models</a:t>
            </a:r>
            <a:r>
              <a:rPr lang="en-US" b="1">
                <a:latin typeface="Tenorite"/>
                <a:cs typeface="Arial"/>
              </a:rPr>
              <a:t>) : </a:t>
            </a:r>
            <a:r>
              <a:rPr lang="en-US">
                <a:latin typeface="Tenorite"/>
                <a:cs typeface="Arial"/>
              </a:rPr>
              <a:t>Learning free and Faster</a:t>
            </a:r>
            <a:r>
              <a:rPr lang="en-US" b="1">
                <a:latin typeface="Tenorite"/>
                <a:cs typeface="Arial"/>
              </a:rPr>
              <a:t>. </a:t>
            </a:r>
            <a:endParaRPr lang="en-US" sz="1100">
              <a:latin typeface="Arial"/>
              <a:cs typeface="Arial"/>
            </a:endParaRPr>
          </a:p>
          <a:p>
            <a:pPr marL="342900" indent="-342900">
              <a:buFont typeface="Calibri" panose="020B0604020202020204" pitchFamily="34" charset="0"/>
              <a:buChar char="-"/>
            </a:pPr>
            <a:r>
              <a:rPr lang="en-US" b="1">
                <a:latin typeface="Tenorite"/>
                <a:cs typeface="Arial"/>
              </a:rPr>
              <a:t>Skipping frames</a:t>
            </a:r>
            <a:r>
              <a:rPr lang="en-US">
                <a:latin typeface="Tenorite"/>
                <a:cs typeface="Arial"/>
              </a:rPr>
              <a:t> — every 20th frame rather than 1000 one by one.</a:t>
            </a:r>
            <a:r>
              <a:rPr lang="en-US" b="1">
                <a:latin typeface="Tenorite"/>
                <a:cs typeface="Arial"/>
              </a:rPr>
              <a:t> </a:t>
            </a:r>
            <a:r>
              <a:rPr lang="en-US">
                <a:latin typeface="Tenorite"/>
                <a:cs typeface="Arial"/>
              </a:rPr>
              <a:t>It focuses entirely on speeding up the generation process, not on training or model design.</a:t>
            </a:r>
            <a:endParaRPr lang="en-US" sz="1100">
              <a:latin typeface="Arial"/>
              <a:cs typeface="Arial"/>
            </a:endParaRPr>
          </a:p>
        </p:txBody>
      </p:sp>
      <p:sp>
        <p:nvSpPr>
          <p:cNvPr id="4" name="Slide Number Placeholder 3">
            <a:extLst>
              <a:ext uri="{FF2B5EF4-FFF2-40B4-BE49-F238E27FC236}">
                <a16:creationId xmlns:a16="http://schemas.microsoft.com/office/drawing/2014/main" id="{D0886A11-EA4A-09E2-974F-B95425F85B2E}"/>
              </a:ext>
            </a:extLst>
          </p:cNvPr>
          <p:cNvSpPr>
            <a:spLocks noGrp="1"/>
          </p:cNvSpPr>
          <p:nvPr>
            <p:ph type="sldNum" sz="quarter" idx="4"/>
          </p:nvPr>
        </p:nvSpPr>
        <p:spPr/>
        <p:txBody>
          <a:bodyPr/>
          <a:lstStyle/>
          <a:p>
            <a:fld id="{B5CEABB6-07DC-46E8-9B57-56EC44A396E5}" type="slidenum">
              <a:rPr lang="en-US" smtClean="0"/>
              <a:pPr/>
              <a:t>28</a:t>
            </a:fld>
            <a:endParaRPr lang="en-US"/>
          </a:p>
        </p:txBody>
      </p:sp>
    </p:spTree>
    <p:extLst>
      <p:ext uri="{BB962C8B-B14F-4D97-AF65-F5344CB8AC3E}">
        <p14:creationId xmlns:p14="http://schemas.microsoft.com/office/powerpoint/2010/main" val="1353960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1075-D807-2C73-63A7-6D6F969F561F}"/>
              </a:ext>
            </a:extLst>
          </p:cNvPr>
          <p:cNvSpPr>
            <a:spLocks noGrp="1"/>
          </p:cNvSpPr>
          <p:nvPr>
            <p:ph type="title"/>
          </p:nvPr>
        </p:nvSpPr>
        <p:spPr>
          <a:xfrm>
            <a:off x="914399" y="438194"/>
            <a:ext cx="7273637" cy="456583"/>
          </a:xfrm>
        </p:spPr>
        <p:txBody>
          <a:bodyPr>
            <a:normAutofit/>
          </a:bodyPr>
          <a:lstStyle/>
          <a:p>
            <a:r>
              <a:rPr lang="en-US" sz="2000" b="1">
                <a:latin typeface="Tenorite"/>
                <a:cs typeface="Arial"/>
              </a:rPr>
              <a:t>2. Model Distillation (Learning Based):</a:t>
            </a:r>
            <a:endParaRPr lang="en-US" sz="2000">
              <a:latin typeface="Tenorite"/>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A89566-75AC-D3AF-A960-59B849C7B546}"/>
                  </a:ext>
                </a:extLst>
              </p:cNvPr>
              <p:cNvSpPr txBox="1">
                <a:spLocks noChangeAspect="1"/>
              </p:cNvSpPr>
              <p:nvPr/>
            </p:nvSpPr>
            <p:spPr>
              <a:xfrm>
                <a:off x="1062350" y="898512"/>
                <a:ext cx="7606378" cy="5963738"/>
              </a:xfrm>
              <a:prstGeom prst="mathMinus">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ℒ</m:t>
                          </m:r>
                        </m:e>
                        <m:sub>
                          <m:r>
                            <m:rPr>
                              <m:nor/>
                            </m:rPr>
                            <a:rPr lang="en-US" b="0" i="1">
                              <a:latin typeface="Cambria Math" panose="02040503050406030204" pitchFamily="18" charset="0"/>
                            </a:rPr>
                            <m:t>distill</m:t>
                          </m:r>
                        </m:sub>
                      </m:sSub>
                      <m:r>
                        <a:rPr lang="en-US" b="0" i="0">
                          <a:latin typeface="Cambria Math" panose="02040503050406030204" pitchFamily="18" charset="0"/>
                        </a:rPr>
                        <m:t>=</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𝜃</m:t>
                              </m:r>
                            </m:sub>
                          </m:sSub>
                          <m:d>
                            <m:dPr>
                              <m:sep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𝑡</m:t>
                                  </m:r>
                                </m:sub>
                              </m:sSub>
                            </m:e>
                            <m:e>
                              <m:r>
                                <a:rPr lang="en-US" b="0" i="1">
                                  <a:latin typeface="Cambria Math" panose="02040503050406030204" pitchFamily="18" charset="0"/>
                                </a:rPr>
                                <m:t>𝑡</m:t>
                              </m:r>
                            </m:e>
                          </m:d>
                          <m:r>
                            <a:rPr lang="en-US" b="0" i="0">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𝑥</m:t>
                              </m:r>
                            </m:e>
                            <m:sub>
                              <m:r>
                                <a:rPr lang="en-US" b="0" i="1">
                                  <a:latin typeface="Cambria Math" panose="02040503050406030204" pitchFamily="18" charset="0"/>
                                </a:rPr>
                                <m:t>𝑡</m:t>
                              </m:r>
                              <m:r>
                                <a:rPr lang="en-US" b="0" i="0">
                                  <a:latin typeface="Cambria Math" panose="02040503050406030204" pitchFamily="18" charset="0"/>
                                </a:rPr>
                                <m:t>−</m:t>
                              </m:r>
                              <m:r>
                                <a:rPr lang="en-US" b="0" i="1">
                                  <a:latin typeface="Cambria Math" panose="02040503050406030204" pitchFamily="18" charset="0"/>
                                </a:rPr>
                                <m:t>𝑘</m:t>
                              </m:r>
                            </m:sub>
                            <m:sup>
                              <m:r>
                                <m:rPr>
                                  <m:nor/>
                                </m:rPr>
                                <a:rPr lang="en-US" b="0" i="1">
                                  <a:latin typeface="Cambria Math" panose="02040503050406030204" pitchFamily="18" charset="0"/>
                                </a:rPr>
                                <m:t>teacher</m:t>
                              </m:r>
                            </m:sup>
                          </m:sSubSup>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0">
                                      <a:latin typeface="Cambria Math" panose="02040503050406030204" pitchFamily="18" charset="0"/>
                                    </a:rPr>
                                    <m:t>‖</m:t>
                                  </m:r>
                                </m:e>
                              </m:d>
                            </m:e>
                            <m:sup>
                              <m:r>
                                <a:rPr lang="en-US" b="0" i="0">
                                  <a:latin typeface="Cambria Math" panose="02040503050406030204" pitchFamily="18" charset="0"/>
                                </a:rPr>
                                <m:t>2</m:t>
                              </m:r>
                            </m:sup>
                          </m:sSup>
                        </m:e>
                      </m:d>
                    </m:oMath>
                  </m:oMathPara>
                </a14:m>
                <a:endParaRPr lang="en-US" b="0"/>
              </a:p>
              <a:p>
                <a:r>
                  <a:t>ℒdistill=‖𝑆𝜃(𝑥𝑡,𝑡)−𝑥teacher𝑡−𝑘‖2</a:t>
                </a:r>
              </a:p>
              <a:p>
                <a:endParaRPr/>
              </a:p>
              <a:p>
                <a:pPr algn="ctr"/>
                <a:endParaRPr lang="en-US"/>
              </a:p>
            </p:txBody>
          </p:sp>
        </mc:Choice>
        <mc:Fallback xmlns="">
          <p:sp>
            <p:nvSpPr>
              <p:cNvPr id="7" name="TextBox 6">
                <a:extLst>
                  <a:ext uri="{FF2B5EF4-FFF2-40B4-BE49-F238E27FC236}">
                    <a16:creationId xmlns:a16="http://schemas.microsoft.com/office/drawing/2014/main" id="{80A89566-75AC-D3AF-A960-59B849C7B546}"/>
                  </a:ext>
                </a:extLst>
              </p:cNvPr>
              <p:cNvSpPr txBox="1">
                <a:spLocks noRot="1" noChangeAspect="1" noMove="1" noResize="1" noEditPoints="1" noAdjustHandles="1" noChangeArrowheads="1" noChangeShapeType="1" noTextEdit="1"/>
              </p:cNvSpPr>
              <p:nvPr/>
            </p:nvSpPr>
            <p:spPr>
              <a:xfrm>
                <a:off x="1062350" y="898512"/>
                <a:ext cx="7606378" cy="5963738"/>
              </a:xfrm>
              <a:prstGeom prst="mathMinus">
                <a:avLst/>
              </a:prstGeom>
              <a:blipFill>
                <a:blip r:embed="rId2"/>
                <a:stretch>
                  <a:fillRect l="-871"/>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4C2FD24-5896-12B1-EE51-6CB67875DE91}"/>
              </a:ext>
            </a:extLst>
          </p:cNvPr>
          <p:cNvSpPr>
            <a:spLocks noGrp="1"/>
          </p:cNvSpPr>
          <p:nvPr>
            <p:ph sz="quarter" idx="10"/>
          </p:nvPr>
        </p:nvSpPr>
        <p:spPr>
          <a:xfrm>
            <a:off x="914399" y="894459"/>
            <a:ext cx="9142104" cy="5356167"/>
          </a:xfrm>
        </p:spPr>
        <p:txBody>
          <a:bodyPr vert="horz" lIns="91440" tIns="45720" rIns="91440" bIns="45720" rtlCol="0" anchor="t">
            <a:normAutofit/>
          </a:bodyPr>
          <a:lstStyle/>
          <a:p>
            <a:pPr marL="342900" indent="-342900">
              <a:buFont typeface="Calibri" panose="020B0604020202020204" pitchFamily="34" charset="0"/>
              <a:buChar char="-"/>
            </a:pPr>
            <a:r>
              <a:rPr lang="en-US">
                <a:latin typeface="Tenorite"/>
                <a:cs typeface="Arial"/>
              </a:rPr>
              <a:t>Train a new model</a:t>
            </a:r>
            <a:r>
              <a:rPr lang="en-US" b="1">
                <a:latin typeface="Tenorite"/>
                <a:cs typeface="Arial"/>
              </a:rPr>
              <a:t>.</a:t>
            </a:r>
            <a:endParaRPr lang="en-US">
              <a:latin typeface="Tenorite"/>
              <a:cs typeface="Arial"/>
            </a:endParaRPr>
          </a:p>
          <a:p>
            <a:pPr marL="342900" indent="-342900">
              <a:buFont typeface="Calibri" panose="020B0604020202020204" pitchFamily="34" charset="0"/>
              <a:buChar char="-"/>
            </a:pPr>
            <a:r>
              <a:rPr lang="en-US">
                <a:latin typeface="Tenorite"/>
                <a:cs typeface="Arial"/>
              </a:rPr>
              <a:t>Distillation replaces this long chain of DDPM with a </a:t>
            </a:r>
            <a:r>
              <a:rPr lang="en-US" i="1">
                <a:latin typeface="Tenorite"/>
                <a:cs typeface="Arial"/>
              </a:rPr>
              <a:t>new</a:t>
            </a:r>
            <a:r>
              <a:rPr lang="en-US">
                <a:latin typeface="Tenorite"/>
                <a:cs typeface="Arial"/>
              </a:rPr>
              <a:t> neural network that learns to simulate m steps at once.</a:t>
            </a:r>
            <a:endParaRPr lang="en-US">
              <a:latin typeface="Tenorite"/>
            </a:endParaRPr>
          </a:p>
        </p:txBody>
      </p:sp>
      <p:sp>
        <p:nvSpPr>
          <p:cNvPr id="4" name="Slide Number Placeholder 3">
            <a:extLst>
              <a:ext uri="{FF2B5EF4-FFF2-40B4-BE49-F238E27FC236}">
                <a16:creationId xmlns:a16="http://schemas.microsoft.com/office/drawing/2014/main" id="{E5FD9134-6CCD-A1CE-ED81-C0B6C1A337BD}"/>
              </a:ext>
            </a:extLst>
          </p:cNvPr>
          <p:cNvSpPr>
            <a:spLocks noGrp="1"/>
          </p:cNvSpPr>
          <p:nvPr>
            <p:ph type="sldNum" sz="quarter" idx="4"/>
          </p:nvPr>
        </p:nvSpPr>
        <p:spPr/>
        <p:txBody>
          <a:bodyPr/>
          <a:lstStyle/>
          <a:p>
            <a:fld id="{B5CEABB6-07DC-46E8-9B57-56EC44A396E5}" type="slidenum">
              <a:rPr lang="en-US" smtClean="0"/>
              <a:pPr/>
              <a:t>29</a:t>
            </a:fld>
            <a:endParaRPr lang="en-US"/>
          </a:p>
        </p:txBody>
      </p:sp>
      <p:pic>
        <p:nvPicPr>
          <p:cNvPr id="5" name="Picture 4" descr="Knowledge Distillation : Simplified | Towards Data Science">
            <a:extLst>
              <a:ext uri="{FF2B5EF4-FFF2-40B4-BE49-F238E27FC236}">
                <a16:creationId xmlns:a16="http://schemas.microsoft.com/office/drawing/2014/main" id="{64D83568-38E1-F0D1-6A31-990D70DF8CF1}"/>
              </a:ext>
            </a:extLst>
          </p:cNvPr>
          <p:cNvPicPr>
            <a:picLocks noChangeAspect="1"/>
          </p:cNvPicPr>
          <p:nvPr/>
        </p:nvPicPr>
        <p:blipFill>
          <a:blip r:embed="rId3"/>
          <a:stretch>
            <a:fillRect/>
          </a:stretch>
        </p:blipFill>
        <p:spPr>
          <a:xfrm>
            <a:off x="1678429" y="2028132"/>
            <a:ext cx="6990015" cy="3083569"/>
          </a:xfrm>
          <a:prstGeom prst="rect">
            <a:avLst/>
          </a:prstGeom>
          <a:ln>
            <a:solidFill>
              <a:schemeClr val="bg1"/>
            </a:solidFill>
          </a:ln>
        </p:spPr>
      </p:pic>
      <p:pic>
        <p:nvPicPr>
          <p:cNvPr id="6" name="Picture 5">
            <a:extLst>
              <a:ext uri="{FF2B5EF4-FFF2-40B4-BE49-F238E27FC236}">
                <a16:creationId xmlns:a16="http://schemas.microsoft.com/office/drawing/2014/main" id="{6F21ADE6-8B97-3DCF-5555-18AB338993D4}"/>
              </a:ext>
            </a:extLst>
          </p:cNvPr>
          <p:cNvPicPr>
            <a:picLocks noChangeAspect="1"/>
          </p:cNvPicPr>
          <p:nvPr/>
        </p:nvPicPr>
        <p:blipFill>
          <a:blip r:embed="rId4"/>
          <a:stretch>
            <a:fillRect/>
          </a:stretch>
        </p:blipFill>
        <p:spPr>
          <a:xfrm>
            <a:off x="8822450" y="3501293"/>
            <a:ext cx="9525" cy="60894"/>
          </a:xfrm>
          <a:prstGeom prst="rect">
            <a:avLst/>
          </a:prstGeom>
        </p:spPr>
      </p:pic>
      <p:pic>
        <p:nvPicPr>
          <p:cNvPr id="10" name="Picture 9" descr="A black text on a white background&#10;&#10;AI-generated content may be incorrect.">
            <a:extLst>
              <a:ext uri="{FF2B5EF4-FFF2-40B4-BE49-F238E27FC236}">
                <a16:creationId xmlns:a16="http://schemas.microsoft.com/office/drawing/2014/main" id="{C28D6D64-0AE4-A3C1-9E9F-49697FD6650E}"/>
              </a:ext>
            </a:extLst>
          </p:cNvPr>
          <p:cNvPicPr>
            <a:picLocks noChangeAspect="1"/>
          </p:cNvPicPr>
          <p:nvPr/>
        </p:nvPicPr>
        <p:blipFill>
          <a:blip r:embed="rId5"/>
          <a:stretch>
            <a:fillRect/>
          </a:stretch>
        </p:blipFill>
        <p:spPr>
          <a:xfrm>
            <a:off x="2829011" y="5222078"/>
            <a:ext cx="3439584" cy="603249"/>
          </a:xfrm>
          <a:prstGeom prst="rect">
            <a:avLst/>
          </a:prstGeom>
          <a:ln>
            <a:solidFill>
              <a:schemeClr val="bg1"/>
            </a:solidFill>
          </a:ln>
        </p:spPr>
      </p:pic>
    </p:spTree>
    <p:extLst>
      <p:ext uri="{BB962C8B-B14F-4D97-AF65-F5344CB8AC3E}">
        <p14:creationId xmlns:p14="http://schemas.microsoft.com/office/powerpoint/2010/main" val="312675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6BFDB-27D3-C15A-B9FC-508B3D5D9B2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2D596F-FD1B-5984-4392-EA218BD459C2}"/>
              </a:ext>
            </a:extLst>
          </p:cNvPr>
          <p:cNvSpPr>
            <a:spLocks noGrp="1"/>
          </p:cNvSpPr>
          <p:nvPr>
            <p:ph type="sldNum" sz="quarter" idx="4"/>
          </p:nvPr>
        </p:nvSpPr>
        <p:spPr/>
        <p:txBody>
          <a:bodyPr/>
          <a:lstStyle/>
          <a:p>
            <a:fld id="{B5CEABB6-07DC-46E8-9B57-56EC44A396E5}" type="slidenum">
              <a:rPr lang="en-US" smtClean="0"/>
              <a:pPr/>
              <a:t>3</a:t>
            </a:fld>
            <a:endParaRPr lang="en-US"/>
          </a:p>
        </p:txBody>
      </p:sp>
      <p:sp>
        <p:nvSpPr>
          <p:cNvPr id="7" name="TextBox 6">
            <a:extLst>
              <a:ext uri="{FF2B5EF4-FFF2-40B4-BE49-F238E27FC236}">
                <a16:creationId xmlns:a16="http://schemas.microsoft.com/office/drawing/2014/main" id="{59830677-0881-BADF-F810-DA1B1D7222B7}"/>
              </a:ext>
            </a:extLst>
          </p:cNvPr>
          <p:cNvSpPr txBox="1"/>
          <p:nvPr/>
        </p:nvSpPr>
        <p:spPr>
          <a:xfrm>
            <a:off x="911854" y="323807"/>
            <a:ext cx="84643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enorite"/>
                <a:ea typeface="+mn-lt"/>
                <a:cs typeface="+mn-lt"/>
              </a:rPr>
              <a:t>DENOISING DIFFUSION PROBABILISTIC MODELS (DDPMS)</a:t>
            </a:r>
          </a:p>
        </p:txBody>
      </p:sp>
      <p:sp>
        <p:nvSpPr>
          <p:cNvPr id="12" name="TextBox 11">
            <a:extLst>
              <a:ext uri="{FF2B5EF4-FFF2-40B4-BE49-F238E27FC236}">
                <a16:creationId xmlns:a16="http://schemas.microsoft.com/office/drawing/2014/main" id="{1C1DB37F-EAF5-27E4-4CA2-27EE392F97CB}"/>
              </a:ext>
            </a:extLst>
          </p:cNvPr>
          <p:cNvSpPr txBox="1"/>
          <p:nvPr/>
        </p:nvSpPr>
        <p:spPr>
          <a:xfrm>
            <a:off x="1232647" y="784413"/>
            <a:ext cx="898711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
              <a:buChar char="•"/>
            </a:pPr>
            <a:r>
              <a:rPr lang="en-US" sz="2000">
                <a:latin typeface="Tenorite"/>
                <a:ea typeface="Calibri"/>
                <a:cs typeface="Calibri"/>
              </a:rPr>
              <a:t>DDPM forward process is a </a:t>
            </a:r>
            <a:r>
              <a:rPr lang="en-US" sz="2000" b="1">
                <a:latin typeface="Tenorite"/>
                <a:ea typeface="Calibri"/>
                <a:cs typeface="Calibri"/>
              </a:rPr>
              <a:t>Markov chain</a:t>
            </a:r>
            <a:r>
              <a:rPr lang="en-US" sz="2000">
                <a:latin typeface="Tenorite"/>
                <a:ea typeface="Calibri"/>
                <a:cs typeface="Calibri"/>
              </a:rPr>
              <a:t> that gradually corrupts data.</a:t>
            </a:r>
            <a:endParaRPr lang="en-US">
              <a:latin typeface="Tenorite"/>
              <a:ea typeface="Calibri"/>
              <a:cs typeface="Calibri"/>
            </a:endParaRPr>
          </a:p>
          <a:p>
            <a:pPr marL="228600" indent="-228600" algn="just">
              <a:buFont typeface=""/>
              <a:buChar char="•"/>
            </a:pPr>
            <a:r>
              <a:rPr lang="en-US" sz="2000">
                <a:latin typeface="Tenorite"/>
                <a:ea typeface="Calibri"/>
                <a:cs typeface="Calibri"/>
              </a:rPr>
              <a:t>Each step adds a small amount of Gaussian noise.</a:t>
            </a:r>
          </a:p>
          <a:p>
            <a:pPr marL="228600" indent="-228600" algn="just">
              <a:buFont typeface=""/>
              <a:buChar char="•"/>
            </a:pPr>
            <a:r>
              <a:rPr lang="en-US" sz="2000">
                <a:latin typeface="Tenorite"/>
                <a:ea typeface="Calibri"/>
                <a:cs typeface="Calibri"/>
              </a:rPr>
              <a:t>Designed so that after many steps, data becomes </a:t>
            </a:r>
            <a:r>
              <a:rPr lang="en-US" sz="2000" b="1">
                <a:latin typeface="Tenorite"/>
                <a:ea typeface="Calibri"/>
                <a:cs typeface="Calibri"/>
              </a:rPr>
              <a:t>nearly pure Gaussian noise</a:t>
            </a:r>
            <a:r>
              <a:rPr lang="en-US" sz="2000">
                <a:latin typeface="Tenorite"/>
                <a:ea typeface="Calibri"/>
                <a:cs typeface="Calibri"/>
              </a:rPr>
              <a:t>.</a:t>
            </a:r>
          </a:p>
          <a:p>
            <a:pPr algn="ctr"/>
            <a:endParaRPr lang="en-US" sz="2000"/>
          </a:p>
        </p:txBody>
      </p:sp>
      <p:sp>
        <p:nvSpPr>
          <p:cNvPr id="16" name="TextBox 15">
            <a:extLst>
              <a:ext uri="{FF2B5EF4-FFF2-40B4-BE49-F238E27FC236}">
                <a16:creationId xmlns:a16="http://schemas.microsoft.com/office/drawing/2014/main" id="{D718238C-54DD-7701-3D9F-952A2F37C513}"/>
              </a:ext>
            </a:extLst>
          </p:cNvPr>
          <p:cNvSpPr txBox="1"/>
          <p:nvPr/>
        </p:nvSpPr>
        <p:spPr>
          <a:xfrm>
            <a:off x="1232648" y="1837765"/>
            <a:ext cx="898711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Forward transition kernel: </a:t>
            </a:r>
          </a:p>
          <a:p>
            <a:endParaRPr lang="en-US" sz="2000"/>
          </a:p>
          <a:p>
            <a:endParaRPr lang="en-US" sz="2000"/>
          </a:p>
          <a:p>
            <a:pPr marL="285750" indent="-285750">
              <a:buFont typeface="Arial"/>
              <a:buChar char="•"/>
            </a:pPr>
            <a:r>
              <a:rPr lang="en-US" sz="2000"/>
              <a:t>Hyperparameter schedule {βₜ} controls noise rate. </a:t>
            </a:r>
          </a:p>
          <a:p>
            <a:pPr marL="285750" indent="-285750">
              <a:buFont typeface="Arial"/>
              <a:buChar char="•"/>
            </a:pPr>
            <a:r>
              <a:rPr lang="en-US" sz="2000"/>
              <a:t>Closed-form expression after t steps: </a:t>
            </a:r>
            <a:endParaRPr lang="en-US"/>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r>
              <a:rPr lang="en-US" sz="2000"/>
              <a:t>Sampling from forward process: </a:t>
            </a:r>
            <a:endParaRPr lang="en-US"/>
          </a:p>
          <a:p>
            <a:endParaRPr lang="en-US" sz="2000"/>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r>
              <a:rPr lang="en-US" sz="2000"/>
              <a:t> When 𝑡 = 𝑇 t=T, distribution approximates: </a:t>
            </a:r>
          </a:p>
          <a:p>
            <a:pPr marL="285750" indent="-285750">
              <a:buFont typeface="Arial"/>
              <a:buChar char="•"/>
            </a:pPr>
            <a:endParaRPr lang="en-US" sz="2000"/>
          </a:p>
          <a:p>
            <a:pPr marL="285750" indent="-285750">
              <a:buFont typeface="Arial"/>
              <a:buChar char="•"/>
            </a:pPr>
            <a:endParaRPr lang="en-US" sz="2000"/>
          </a:p>
          <a:p>
            <a:endParaRPr lang="en-US" sz="2000"/>
          </a:p>
        </p:txBody>
      </p:sp>
      <p:pic>
        <p:nvPicPr>
          <p:cNvPr id="17" name="Picture 16" descr="A square root of a square root of a square root&#10;&#10;AI-generated content may be incorrect.">
            <a:extLst>
              <a:ext uri="{FF2B5EF4-FFF2-40B4-BE49-F238E27FC236}">
                <a16:creationId xmlns:a16="http://schemas.microsoft.com/office/drawing/2014/main" id="{D8682995-D58E-F7DD-7A0B-15570AD6EABE}"/>
              </a:ext>
            </a:extLst>
          </p:cNvPr>
          <p:cNvPicPr>
            <a:picLocks noChangeAspect="1"/>
          </p:cNvPicPr>
          <p:nvPr/>
        </p:nvPicPr>
        <p:blipFill>
          <a:blip r:embed="rId3"/>
          <a:stretch>
            <a:fillRect/>
          </a:stretch>
        </p:blipFill>
        <p:spPr>
          <a:xfrm>
            <a:off x="3448050" y="2106146"/>
            <a:ext cx="4152900" cy="628650"/>
          </a:xfrm>
          <a:prstGeom prst="rect">
            <a:avLst/>
          </a:prstGeom>
        </p:spPr>
      </p:pic>
      <p:pic>
        <p:nvPicPr>
          <p:cNvPr id="19" name="Picture 18" descr="A black square root of a square root of a mathematical equation&#10;&#10;AI-generated content may be incorrect.">
            <a:extLst>
              <a:ext uri="{FF2B5EF4-FFF2-40B4-BE49-F238E27FC236}">
                <a16:creationId xmlns:a16="http://schemas.microsoft.com/office/drawing/2014/main" id="{13F8916C-D50E-1A03-4187-64F945222AA5}"/>
              </a:ext>
            </a:extLst>
          </p:cNvPr>
          <p:cNvPicPr>
            <a:picLocks noChangeAspect="1"/>
          </p:cNvPicPr>
          <p:nvPr/>
        </p:nvPicPr>
        <p:blipFill>
          <a:blip r:embed="rId4"/>
          <a:stretch>
            <a:fillRect/>
          </a:stretch>
        </p:blipFill>
        <p:spPr>
          <a:xfrm>
            <a:off x="3546381" y="3427879"/>
            <a:ext cx="3933825" cy="495300"/>
          </a:xfrm>
          <a:prstGeom prst="rect">
            <a:avLst/>
          </a:prstGeom>
        </p:spPr>
      </p:pic>
      <p:pic>
        <p:nvPicPr>
          <p:cNvPr id="20" name="Picture 19">
            <a:extLst>
              <a:ext uri="{FF2B5EF4-FFF2-40B4-BE49-F238E27FC236}">
                <a16:creationId xmlns:a16="http://schemas.microsoft.com/office/drawing/2014/main" id="{E363E20C-9D2F-FDD6-7E8F-B2C4922AC6AC}"/>
              </a:ext>
            </a:extLst>
          </p:cNvPr>
          <p:cNvPicPr>
            <a:picLocks noChangeAspect="1"/>
          </p:cNvPicPr>
          <p:nvPr/>
        </p:nvPicPr>
        <p:blipFill>
          <a:blip r:embed="rId5"/>
          <a:stretch>
            <a:fillRect/>
          </a:stretch>
        </p:blipFill>
        <p:spPr>
          <a:xfrm>
            <a:off x="3545261" y="4519052"/>
            <a:ext cx="3599890" cy="442072"/>
          </a:xfrm>
          <a:prstGeom prst="rect">
            <a:avLst/>
          </a:prstGeom>
        </p:spPr>
      </p:pic>
      <p:pic>
        <p:nvPicPr>
          <p:cNvPr id="23" name="Picture 22">
            <a:extLst>
              <a:ext uri="{FF2B5EF4-FFF2-40B4-BE49-F238E27FC236}">
                <a16:creationId xmlns:a16="http://schemas.microsoft.com/office/drawing/2014/main" id="{04D770A6-D1DD-FE33-2A51-A1F9C2E1A1E4}"/>
              </a:ext>
            </a:extLst>
          </p:cNvPr>
          <p:cNvPicPr>
            <a:picLocks noChangeAspect="1"/>
          </p:cNvPicPr>
          <p:nvPr/>
        </p:nvPicPr>
        <p:blipFill>
          <a:blip r:embed="rId6"/>
          <a:stretch>
            <a:fillRect/>
          </a:stretch>
        </p:blipFill>
        <p:spPr>
          <a:xfrm>
            <a:off x="3764057" y="5706876"/>
            <a:ext cx="2602005" cy="531720"/>
          </a:xfrm>
          <a:prstGeom prst="rect">
            <a:avLst/>
          </a:prstGeom>
        </p:spPr>
      </p:pic>
    </p:spTree>
    <p:extLst>
      <p:ext uri="{BB962C8B-B14F-4D97-AF65-F5344CB8AC3E}">
        <p14:creationId xmlns:p14="http://schemas.microsoft.com/office/powerpoint/2010/main" val="4150111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3570-648C-628C-2AA2-F645BB0369C8}"/>
              </a:ext>
            </a:extLst>
          </p:cNvPr>
          <p:cNvSpPr>
            <a:spLocks noGrp="1"/>
          </p:cNvSpPr>
          <p:nvPr>
            <p:ph type="title"/>
          </p:nvPr>
        </p:nvSpPr>
        <p:spPr>
          <a:xfrm>
            <a:off x="810016" y="181013"/>
            <a:ext cx="5728759" cy="866560"/>
          </a:xfrm>
        </p:spPr>
        <p:txBody>
          <a:bodyPr>
            <a:normAutofit/>
          </a:bodyPr>
          <a:lstStyle/>
          <a:p>
            <a:r>
              <a:rPr lang="en-US" sz="2000" b="1" cap="none"/>
              <a:t>Improvement 2: </a:t>
            </a:r>
            <a:r>
              <a:rPr lang="en-US" sz="2000" b="1" cap="none">
                <a:ea typeface="+mj-lt"/>
                <a:cs typeface="+mj-lt"/>
              </a:rPr>
              <a:t>improved likelihood</a:t>
            </a:r>
            <a:r>
              <a:rPr lang="en-US" sz="2000" b="1" cap="none"/>
              <a:t>:</a:t>
            </a:r>
            <a:endParaRPr lang="en-US"/>
          </a:p>
        </p:txBody>
      </p:sp>
      <p:sp>
        <p:nvSpPr>
          <p:cNvPr id="3" name="Content Placeholder 2">
            <a:extLst>
              <a:ext uri="{FF2B5EF4-FFF2-40B4-BE49-F238E27FC236}">
                <a16:creationId xmlns:a16="http://schemas.microsoft.com/office/drawing/2014/main" id="{9156FECB-19F3-8C6B-30CA-6D65B9029B03}"/>
              </a:ext>
            </a:extLst>
          </p:cNvPr>
          <p:cNvSpPr>
            <a:spLocks noGrp="1"/>
          </p:cNvSpPr>
          <p:nvPr>
            <p:ph sz="quarter" idx="10"/>
          </p:nvPr>
        </p:nvSpPr>
        <p:spPr>
          <a:xfrm>
            <a:off x="914399" y="1051034"/>
            <a:ext cx="9904103" cy="4844688"/>
          </a:xfrm>
        </p:spPr>
        <p:txBody>
          <a:bodyPr vert="horz" lIns="91440" tIns="45720" rIns="91440" bIns="45720" rtlCol="0" anchor="t">
            <a:normAutofit/>
          </a:bodyPr>
          <a:lstStyle/>
          <a:p>
            <a:pPr marL="457200" indent="-457200">
              <a:buAutoNum type="arabicPeriod"/>
            </a:pPr>
            <a:r>
              <a:rPr lang="en-US" b="1">
                <a:ea typeface="+mn-lt"/>
                <a:cs typeface="+mn-lt"/>
              </a:rPr>
              <a:t>Noise Schedule Optimization</a:t>
            </a:r>
            <a:endParaRPr lang="en-US"/>
          </a:p>
          <a:p>
            <a:pPr marL="0" indent="0">
              <a:buNone/>
            </a:pPr>
            <a:r>
              <a:rPr lang="en-US" b="1"/>
              <a:t>     </a:t>
            </a:r>
            <a:r>
              <a:rPr lang="en-US" b="1">
                <a:ea typeface="+mn-lt"/>
                <a:cs typeface="+mn-lt"/>
              </a:rPr>
              <a:t>- </a:t>
            </a:r>
            <a:r>
              <a:rPr lang="en-US">
                <a:ea typeface="+mn-lt"/>
                <a:cs typeface="+mn-lt"/>
              </a:rPr>
              <a:t>The original DDPM used:  </a:t>
            </a:r>
          </a:p>
          <a:p>
            <a:pPr>
              <a:buNone/>
            </a:pPr>
            <a:r>
              <a:rPr lang="en-US">
                <a:ea typeface="+mn-lt"/>
                <a:cs typeface="+mn-lt"/>
              </a:rPr>
              <a:t>              Linear Schedule(β</a:t>
            </a:r>
            <a:r>
              <a:rPr lang="en-US" sz="1300" baseline="-25000">
                <a:ea typeface="+mn-lt"/>
                <a:cs typeface="+mn-lt"/>
              </a:rPr>
              <a:t>t</a:t>
            </a:r>
            <a:r>
              <a:rPr lang="en-US">
                <a:ea typeface="+mn-lt"/>
                <a:cs typeface="+mn-lt"/>
              </a:rPr>
              <a:t>): Where β: controls the noise added at each timestep.</a:t>
            </a:r>
            <a:endParaRPr lang="en-US"/>
          </a:p>
          <a:p>
            <a:pPr>
              <a:buNone/>
            </a:pPr>
            <a:r>
              <a:rPr lang="en-US">
                <a:ea typeface="+mn-lt"/>
                <a:cs typeface="+mn-lt"/>
              </a:rPr>
              <a:t>                                    </a:t>
            </a:r>
          </a:p>
          <a:p>
            <a:pPr>
              <a:buNone/>
            </a:pPr>
            <a:r>
              <a:rPr lang="en-US">
                <a:ea typeface="+mn-lt"/>
                <a:cs typeface="+mn-lt"/>
              </a:rPr>
              <a:t>          </a:t>
            </a:r>
            <a:endParaRPr lang="en-US"/>
          </a:p>
          <a:p>
            <a:pPr>
              <a:buNone/>
            </a:pPr>
            <a:endParaRPr lang="en-US"/>
          </a:p>
          <a:p>
            <a:pPr>
              <a:buNone/>
            </a:pPr>
            <a:r>
              <a:rPr lang="en-US"/>
              <a:t>              Cosine Schedule: Nichol &amp; Dhariwal (2021) introduced </a:t>
            </a:r>
            <a:r>
              <a:rPr lang="en-US" err="1"/>
              <a:t>iDDPM</a:t>
            </a:r>
            <a:r>
              <a:rPr lang="en-US" b="1"/>
              <a:t>.</a:t>
            </a:r>
          </a:p>
          <a:p>
            <a:pPr>
              <a:buNone/>
            </a:pPr>
            <a:endParaRPr lang="en-US"/>
          </a:p>
          <a:p>
            <a:pPr marL="0" indent="0">
              <a:buNone/>
            </a:pPr>
            <a:endParaRPr lang="en-US"/>
          </a:p>
        </p:txBody>
      </p:sp>
      <p:sp>
        <p:nvSpPr>
          <p:cNvPr id="4" name="Slide Number Placeholder 3">
            <a:extLst>
              <a:ext uri="{FF2B5EF4-FFF2-40B4-BE49-F238E27FC236}">
                <a16:creationId xmlns:a16="http://schemas.microsoft.com/office/drawing/2014/main" id="{AF5DC803-D157-F425-20A2-9FE23C225B7C}"/>
              </a:ext>
            </a:extLst>
          </p:cNvPr>
          <p:cNvSpPr>
            <a:spLocks noGrp="1"/>
          </p:cNvSpPr>
          <p:nvPr>
            <p:ph type="sldNum" sz="quarter" idx="4"/>
          </p:nvPr>
        </p:nvSpPr>
        <p:spPr/>
        <p:txBody>
          <a:bodyPr/>
          <a:lstStyle/>
          <a:p>
            <a:fld id="{B5CEABB6-07DC-46E8-9B57-56EC44A396E5}" type="slidenum">
              <a:rPr lang="en-US" smtClean="0"/>
              <a:pPr/>
              <a:t>30</a:t>
            </a:fld>
            <a:endParaRPr lang="en-US"/>
          </a:p>
        </p:txBody>
      </p:sp>
      <p:pic>
        <p:nvPicPr>
          <p:cNvPr id="9" name="Picture 8">
            <a:extLst>
              <a:ext uri="{FF2B5EF4-FFF2-40B4-BE49-F238E27FC236}">
                <a16:creationId xmlns:a16="http://schemas.microsoft.com/office/drawing/2014/main" id="{C8C22076-1A5E-4869-80C0-5A4007C8D08B}"/>
              </a:ext>
            </a:extLst>
          </p:cNvPr>
          <p:cNvPicPr>
            <a:picLocks noChangeAspect="1"/>
          </p:cNvPicPr>
          <p:nvPr/>
        </p:nvPicPr>
        <p:blipFill>
          <a:blip r:embed="rId2"/>
          <a:stretch>
            <a:fillRect/>
          </a:stretch>
        </p:blipFill>
        <p:spPr>
          <a:xfrm>
            <a:off x="3051183" y="4011460"/>
            <a:ext cx="5785910" cy="1593851"/>
          </a:xfrm>
          <a:prstGeom prst="rect">
            <a:avLst/>
          </a:prstGeom>
          <a:ln>
            <a:solidFill>
              <a:schemeClr val="bg1"/>
            </a:solidFill>
          </a:ln>
        </p:spPr>
      </p:pic>
      <p:pic>
        <p:nvPicPr>
          <p:cNvPr id="8" name="Picture 7" descr="A math equation with black text&#10;&#10;AI-generated content may be incorrect.">
            <a:extLst>
              <a:ext uri="{FF2B5EF4-FFF2-40B4-BE49-F238E27FC236}">
                <a16:creationId xmlns:a16="http://schemas.microsoft.com/office/drawing/2014/main" id="{F580A580-43C0-5E2F-29A6-D7D335962EAA}"/>
              </a:ext>
            </a:extLst>
          </p:cNvPr>
          <p:cNvPicPr>
            <a:picLocks noChangeAspect="1"/>
          </p:cNvPicPr>
          <p:nvPr/>
        </p:nvPicPr>
        <p:blipFill>
          <a:blip r:embed="rId3"/>
          <a:stretch>
            <a:fillRect/>
          </a:stretch>
        </p:blipFill>
        <p:spPr>
          <a:xfrm>
            <a:off x="3567497" y="2269770"/>
            <a:ext cx="3956051" cy="1326092"/>
          </a:xfrm>
          <a:prstGeom prst="rect">
            <a:avLst/>
          </a:prstGeom>
          <a:ln>
            <a:solidFill>
              <a:schemeClr val="bg1"/>
            </a:solidFill>
          </a:ln>
        </p:spPr>
      </p:pic>
    </p:spTree>
    <p:extLst>
      <p:ext uri="{BB962C8B-B14F-4D97-AF65-F5344CB8AC3E}">
        <p14:creationId xmlns:p14="http://schemas.microsoft.com/office/powerpoint/2010/main" val="2385774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33ACB-CC57-49A7-6942-020C8D5A028F}"/>
              </a:ext>
            </a:extLst>
          </p:cNvPr>
          <p:cNvSpPr>
            <a:spLocks noGrp="1"/>
          </p:cNvSpPr>
          <p:nvPr>
            <p:ph type="title"/>
          </p:nvPr>
        </p:nvSpPr>
        <p:spPr>
          <a:xfrm>
            <a:off x="914399" y="329719"/>
            <a:ext cx="7273637" cy="591153"/>
          </a:xfrm>
        </p:spPr>
        <p:txBody>
          <a:bodyPr>
            <a:normAutofit/>
          </a:bodyPr>
          <a:lstStyle/>
          <a:p>
            <a:r>
              <a:rPr lang="en-US" sz="2000" b="1" cap="none"/>
              <a:t>2. Variance modelling</a:t>
            </a:r>
            <a:endParaRPr lang="en-US" sz="2000"/>
          </a:p>
        </p:txBody>
      </p:sp>
      <p:sp>
        <p:nvSpPr>
          <p:cNvPr id="3" name="Content Placeholder 2">
            <a:extLst>
              <a:ext uri="{FF2B5EF4-FFF2-40B4-BE49-F238E27FC236}">
                <a16:creationId xmlns:a16="http://schemas.microsoft.com/office/drawing/2014/main" id="{2AF1A506-1F5C-2A6B-932F-EFFDE8195B6B}"/>
              </a:ext>
            </a:extLst>
          </p:cNvPr>
          <p:cNvSpPr>
            <a:spLocks noGrp="1"/>
          </p:cNvSpPr>
          <p:nvPr>
            <p:ph sz="quarter" idx="10"/>
          </p:nvPr>
        </p:nvSpPr>
        <p:spPr>
          <a:xfrm>
            <a:off x="914399" y="910116"/>
            <a:ext cx="10572158" cy="3033633"/>
          </a:xfrm>
        </p:spPr>
        <p:txBody>
          <a:bodyPr vert="horz" lIns="91440" tIns="45720" rIns="91440" bIns="45720" rtlCol="0" anchor="t">
            <a:normAutofit/>
          </a:bodyPr>
          <a:lstStyle/>
          <a:p>
            <a:pPr marL="0" indent="0">
              <a:buNone/>
            </a:pPr>
            <a:r>
              <a:rPr lang="en-US">
                <a:ea typeface="+mn-lt"/>
                <a:cs typeface="+mn-lt"/>
              </a:rPr>
              <a:t>Original (DDPM):</a:t>
            </a:r>
          </a:p>
          <a:p>
            <a:pPr marL="0" indent="0">
              <a:buNone/>
            </a:pPr>
            <a:endParaRPr lang="en-US"/>
          </a:p>
          <a:p>
            <a:pPr marL="0" indent="0">
              <a:buNone/>
            </a:pPr>
            <a:endParaRPr lang="en-US"/>
          </a:p>
          <a:p>
            <a:pPr marL="0" indent="0">
              <a:buNone/>
            </a:pPr>
            <a:r>
              <a:rPr lang="en-US"/>
              <a:t>Learned :(with stability Clipping)</a:t>
            </a:r>
          </a:p>
          <a:p>
            <a:pPr marL="0" indent="0">
              <a:buNone/>
            </a:pPr>
            <a:endParaRPr lang="en-US"/>
          </a:p>
          <a:p>
            <a:pPr marL="0" indent="0">
              <a:buNone/>
            </a:pPr>
            <a:endParaRPr lang="en-US"/>
          </a:p>
          <a:p>
            <a:pPr marL="0" indent="0">
              <a:buNone/>
            </a:pPr>
            <a:endParaRPr lang="en-US"/>
          </a:p>
          <a:p>
            <a:pPr marL="0" indent="0">
              <a:buNone/>
            </a:pPr>
            <a:endParaRPr lang="en-US"/>
          </a:p>
        </p:txBody>
      </p:sp>
      <p:sp>
        <p:nvSpPr>
          <p:cNvPr id="4" name="Slide Number Placeholder 3">
            <a:extLst>
              <a:ext uri="{FF2B5EF4-FFF2-40B4-BE49-F238E27FC236}">
                <a16:creationId xmlns:a16="http://schemas.microsoft.com/office/drawing/2014/main" id="{72383BBA-9415-0558-954D-4E92256CCA1C}"/>
              </a:ext>
            </a:extLst>
          </p:cNvPr>
          <p:cNvSpPr>
            <a:spLocks noGrp="1"/>
          </p:cNvSpPr>
          <p:nvPr>
            <p:ph type="sldNum" sz="quarter" idx="4"/>
          </p:nvPr>
        </p:nvSpPr>
        <p:spPr/>
        <p:txBody>
          <a:bodyPr/>
          <a:lstStyle/>
          <a:p>
            <a:fld id="{B5CEABB6-07DC-46E8-9B57-56EC44A396E5}" type="slidenum">
              <a:rPr lang="en-US" smtClean="0"/>
              <a:pPr/>
              <a:t>31</a:t>
            </a:fld>
            <a:endParaRPr lang="en-US"/>
          </a:p>
        </p:txBody>
      </p:sp>
      <p:pic>
        <p:nvPicPr>
          <p:cNvPr id="5" name="Picture 4" descr="A black text on a white background&#10;&#10;AI-generated content may be incorrect.">
            <a:extLst>
              <a:ext uri="{FF2B5EF4-FFF2-40B4-BE49-F238E27FC236}">
                <a16:creationId xmlns:a16="http://schemas.microsoft.com/office/drawing/2014/main" id="{2CE260E0-91DB-D35D-0103-36697ABE7440}"/>
              </a:ext>
            </a:extLst>
          </p:cNvPr>
          <p:cNvPicPr>
            <a:picLocks noChangeAspect="1"/>
          </p:cNvPicPr>
          <p:nvPr/>
        </p:nvPicPr>
        <p:blipFill>
          <a:blip r:embed="rId2"/>
          <a:stretch>
            <a:fillRect/>
          </a:stretch>
        </p:blipFill>
        <p:spPr>
          <a:xfrm>
            <a:off x="3212272" y="1066017"/>
            <a:ext cx="6560767" cy="811581"/>
          </a:xfrm>
          <a:prstGeom prst="rect">
            <a:avLst/>
          </a:prstGeom>
        </p:spPr>
      </p:pic>
      <p:pic>
        <p:nvPicPr>
          <p:cNvPr id="6" name="Picture 5" descr="A black text with black letters&#10;&#10;AI-generated content may be incorrect.">
            <a:extLst>
              <a:ext uri="{FF2B5EF4-FFF2-40B4-BE49-F238E27FC236}">
                <a16:creationId xmlns:a16="http://schemas.microsoft.com/office/drawing/2014/main" id="{53B36357-2758-98C3-EFB9-B5654318ADAA}"/>
              </a:ext>
            </a:extLst>
          </p:cNvPr>
          <p:cNvPicPr>
            <a:picLocks noChangeAspect="1"/>
          </p:cNvPicPr>
          <p:nvPr/>
        </p:nvPicPr>
        <p:blipFill>
          <a:blip r:embed="rId3"/>
          <a:stretch>
            <a:fillRect/>
          </a:stretch>
        </p:blipFill>
        <p:spPr>
          <a:xfrm>
            <a:off x="3438002" y="2693292"/>
            <a:ext cx="4877582" cy="959936"/>
          </a:xfrm>
          <a:prstGeom prst="rect">
            <a:avLst/>
          </a:prstGeom>
        </p:spPr>
      </p:pic>
      <p:sp>
        <p:nvSpPr>
          <p:cNvPr id="10" name="Title 1">
            <a:extLst>
              <a:ext uri="{FF2B5EF4-FFF2-40B4-BE49-F238E27FC236}">
                <a16:creationId xmlns:a16="http://schemas.microsoft.com/office/drawing/2014/main" id="{D4572507-5523-9122-BE48-CCACDFF94523}"/>
              </a:ext>
            </a:extLst>
          </p:cNvPr>
          <p:cNvSpPr txBox="1">
            <a:spLocks/>
          </p:cNvSpPr>
          <p:nvPr/>
        </p:nvSpPr>
        <p:spPr>
          <a:xfrm>
            <a:off x="910225" y="3811954"/>
            <a:ext cx="7273637" cy="591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sz="2000" b="1" cap="none"/>
              <a:t>3. Likelihood Estimation</a:t>
            </a:r>
            <a:endParaRPr lang="en-US" sz="2000"/>
          </a:p>
        </p:txBody>
      </p:sp>
      <p:sp>
        <p:nvSpPr>
          <p:cNvPr id="7" name="TextBox 6">
            <a:extLst>
              <a:ext uri="{FF2B5EF4-FFF2-40B4-BE49-F238E27FC236}">
                <a16:creationId xmlns:a16="http://schemas.microsoft.com/office/drawing/2014/main" id="{DC00D5BF-56EA-26F4-0E45-6DC0A39BC2AE}"/>
              </a:ext>
            </a:extLst>
          </p:cNvPr>
          <p:cNvSpPr txBox="1"/>
          <p:nvPr/>
        </p:nvSpPr>
        <p:spPr>
          <a:xfrm>
            <a:off x="1231726" y="4410205"/>
            <a:ext cx="782876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Improved DDPM trains the model to predict both:</a:t>
            </a:r>
          </a:p>
          <a:p>
            <a:pPr marL="228600" indent="-228600">
              <a:buFont typeface=""/>
              <a:buChar char="•"/>
            </a:pPr>
            <a:r>
              <a:rPr lang="en-US"/>
              <a:t>the </a:t>
            </a:r>
            <a:r>
              <a:rPr lang="en-US" b="1"/>
              <a:t>mean</a:t>
            </a:r>
            <a:r>
              <a:rPr lang="en-US"/>
              <a:t> (or noise ε)</a:t>
            </a:r>
          </a:p>
          <a:p>
            <a:pPr marL="228600" indent="-228600">
              <a:buFont typeface=""/>
              <a:buChar char="•"/>
            </a:pPr>
            <a:r>
              <a:rPr lang="en-US"/>
              <a:t>the </a:t>
            </a:r>
            <a:r>
              <a:rPr lang="en-US" b="1"/>
              <a:t>variance Σₜ</a:t>
            </a:r>
          </a:p>
          <a:p>
            <a:pPr marL="228600" indent="-228600">
              <a:buFont typeface=""/>
              <a:buChar char="•"/>
            </a:pPr>
            <a:endParaRPr lang="en-US" b="1"/>
          </a:p>
          <a:p>
            <a:pPr marL="228600" indent="-228600">
              <a:buFont typeface=""/>
              <a:buChar char="•"/>
            </a:pPr>
            <a:endParaRPr lang="en-US" b="1"/>
          </a:p>
          <a:p>
            <a:r>
              <a:rPr lang="en-US">
                <a:ea typeface="+mn-lt"/>
                <a:cs typeface="+mn-lt"/>
              </a:rPr>
              <a:t>But to avoid instability, they “clip” Σₜ to a safe range.</a:t>
            </a:r>
            <a:endParaRPr lang="en-US" b="1"/>
          </a:p>
          <a:p>
            <a:pPr algn="ctr"/>
            <a:endParaRPr lang="en-US"/>
          </a:p>
        </p:txBody>
      </p:sp>
      <p:pic>
        <p:nvPicPr>
          <p:cNvPr id="8" name="Picture 7" descr="A black background with white text&#10;&#10;AI-generated content may be incorrect.">
            <a:extLst>
              <a:ext uri="{FF2B5EF4-FFF2-40B4-BE49-F238E27FC236}">
                <a16:creationId xmlns:a16="http://schemas.microsoft.com/office/drawing/2014/main" id="{4B8D3837-6E14-6A19-20AE-BB36136E07A2}"/>
              </a:ext>
            </a:extLst>
          </p:cNvPr>
          <p:cNvPicPr>
            <a:picLocks noChangeAspect="1"/>
          </p:cNvPicPr>
          <p:nvPr/>
        </p:nvPicPr>
        <p:blipFill>
          <a:blip r:embed="rId4"/>
          <a:stretch>
            <a:fillRect/>
          </a:stretch>
        </p:blipFill>
        <p:spPr>
          <a:xfrm>
            <a:off x="4176712" y="5142848"/>
            <a:ext cx="3838575" cy="476250"/>
          </a:xfrm>
          <a:prstGeom prst="rect">
            <a:avLst/>
          </a:prstGeom>
        </p:spPr>
      </p:pic>
    </p:spTree>
    <p:extLst>
      <p:ext uri="{BB962C8B-B14F-4D97-AF65-F5344CB8AC3E}">
        <p14:creationId xmlns:p14="http://schemas.microsoft.com/office/powerpoint/2010/main" val="2405103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D4BE-6BCA-5FB8-017A-941F10670B0B}"/>
              </a:ext>
            </a:extLst>
          </p:cNvPr>
          <p:cNvSpPr>
            <a:spLocks noGrp="1"/>
          </p:cNvSpPr>
          <p:nvPr>
            <p:ph type="title"/>
          </p:nvPr>
        </p:nvSpPr>
        <p:spPr>
          <a:xfrm>
            <a:off x="914399" y="292056"/>
            <a:ext cx="7273637" cy="623597"/>
          </a:xfrm>
        </p:spPr>
        <p:txBody>
          <a:bodyPr>
            <a:normAutofit/>
          </a:bodyPr>
          <a:lstStyle/>
          <a:p>
            <a:r>
              <a:rPr lang="en-US" sz="2400" b="1" cap="none"/>
              <a:t>Improvement 3: Handling special data</a:t>
            </a:r>
            <a:endParaRPr lang="en-US" sz="2400"/>
          </a:p>
        </p:txBody>
      </p:sp>
      <p:sp>
        <p:nvSpPr>
          <p:cNvPr id="3" name="Content Placeholder 2">
            <a:extLst>
              <a:ext uri="{FF2B5EF4-FFF2-40B4-BE49-F238E27FC236}">
                <a16:creationId xmlns:a16="http://schemas.microsoft.com/office/drawing/2014/main" id="{2094F785-BAC4-E442-E3A7-63121F2D0F51}"/>
              </a:ext>
            </a:extLst>
          </p:cNvPr>
          <p:cNvSpPr>
            <a:spLocks noGrp="1"/>
          </p:cNvSpPr>
          <p:nvPr>
            <p:ph sz="quarter" idx="10"/>
          </p:nvPr>
        </p:nvSpPr>
        <p:spPr>
          <a:xfrm>
            <a:off x="914399" y="602186"/>
            <a:ext cx="10979253" cy="7162002"/>
          </a:xfrm>
        </p:spPr>
        <p:txBody>
          <a:bodyPr vert="horz" lIns="91440" tIns="45720" rIns="91440" bIns="45720" rtlCol="0" anchor="t">
            <a:normAutofit/>
          </a:bodyPr>
          <a:lstStyle/>
          <a:p>
            <a:pPr marL="0" indent="0">
              <a:buNone/>
            </a:pPr>
            <a:endParaRPr lang="en-US" b="1">
              <a:ea typeface="+mn-lt"/>
              <a:cs typeface="+mn-lt"/>
            </a:endParaRPr>
          </a:p>
          <a:p>
            <a:pPr marL="457200" indent="-457200">
              <a:buAutoNum type="arabicPeriod"/>
            </a:pPr>
            <a:r>
              <a:rPr lang="en-US" b="1">
                <a:ea typeface="+mn-lt"/>
                <a:cs typeface="+mn-lt"/>
              </a:rPr>
              <a:t>Discrete Data (Text, Categorical Variables)</a:t>
            </a:r>
            <a:endParaRPr lang="en-US">
              <a:ea typeface="+mn-lt"/>
              <a:cs typeface="+mn-lt"/>
            </a:endParaRPr>
          </a:p>
          <a:p>
            <a:pPr>
              <a:buNone/>
            </a:pPr>
            <a:r>
              <a:rPr lang="en-US" b="1"/>
              <a:t>             Solution(D3PM)—Discrete Denoising Diffusion Probabilistic Models</a:t>
            </a:r>
            <a:endParaRPr lang="en-US"/>
          </a:p>
          <a:p>
            <a:pPr>
              <a:buNone/>
            </a:pPr>
            <a:r>
              <a:rPr lang="en-US"/>
              <a:t> Instead</a:t>
            </a:r>
            <a:r>
              <a:rPr lang="en-US">
                <a:ea typeface="+mn-lt"/>
                <a:cs typeface="+mn-lt"/>
              </a:rPr>
              <a:t> of Gaussian noise, D3PM adds </a:t>
            </a:r>
            <a:r>
              <a:rPr lang="en-US" b="1">
                <a:ea typeface="+mn-lt"/>
                <a:cs typeface="+mn-lt"/>
              </a:rPr>
              <a:t>discrete corruption</a:t>
            </a:r>
            <a:r>
              <a:rPr lang="en-US">
                <a:ea typeface="+mn-lt"/>
                <a:cs typeface="+mn-lt"/>
              </a:rPr>
              <a:t>: random token flipping, Masking, categorical diffusion transitions Forward process becomes a </a:t>
            </a:r>
            <a:r>
              <a:rPr lang="en-US" b="1">
                <a:ea typeface="+mn-lt"/>
                <a:cs typeface="+mn-lt"/>
              </a:rPr>
              <a:t>Markov chain over discrete symbols</a:t>
            </a:r>
            <a:r>
              <a:rPr lang="en-US">
                <a:ea typeface="+mn-lt"/>
                <a:cs typeface="+mn-lt"/>
              </a:rPr>
              <a:t>:</a:t>
            </a:r>
            <a:endParaRPr lang="en-US"/>
          </a:p>
          <a:p>
            <a:pPr>
              <a:buNone/>
            </a:pPr>
            <a:r>
              <a:rPr lang="en-US">
                <a:ea typeface="+mn-lt"/>
                <a:cs typeface="+mn-lt"/>
              </a:rPr>
              <a:t>                                            </a:t>
            </a:r>
            <a:r>
              <a:rPr lang="en-US" b="1">
                <a:ea typeface="+mn-lt"/>
                <a:cs typeface="+mn-lt"/>
              </a:rPr>
              <a:t>q( </a:t>
            </a:r>
            <a:r>
              <a:rPr lang="en-US" b="1" err="1">
                <a:ea typeface="+mn-lt"/>
                <a:cs typeface="+mn-lt"/>
              </a:rPr>
              <a:t>x</a:t>
            </a:r>
            <a:r>
              <a:rPr lang="en-US" b="1" baseline="-25000" err="1">
                <a:ea typeface="+mn-lt"/>
                <a:cs typeface="+mn-lt"/>
              </a:rPr>
              <a:t>t</a:t>
            </a:r>
            <a:r>
              <a:rPr lang="en-US" b="1">
                <a:ea typeface="+mn-lt"/>
                <a:cs typeface="+mn-lt"/>
              </a:rPr>
              <a:t>∣ x</a:t>
            </a:r>
            <a:r>
              <a:rPr lang="en-US" b="1" baseline="-25000">
                <a:ea typeface="+mn-lt"/>
                <a:cs typeface="+mn-lt"/>
              </a:rPr>
              <a:t>t−1</a:t>
            </a:r>
            <a:r>
              <a:rPr lang="en-US" b="1">
                <a:ea typeface="+mn-lt"/>
                <a:cs typeface="+mn-lt"/>
              </a:rPr>
              <a:t>)=Q</a:t>
            </a:r>
            <a:r>
              <a:rPr lang="en-US" b="1" baseline="-25000">
                <a:ea typeface="+mn-lt"/>
                <a:cs typeface="+mn-lt"/>
              </a:rPr>
              <a:t>t </a:t>
            </a:r>
            <a:r>
              <a:rPr lang="en-US" b="1">
                <a:ea typeface="+mn-lt"/>
                <a:cs typeface="+mn-lt"/>
              </a:rPr>
              <a:t>[ x</a:t>
            </a:r>
            <a:r>
              <a:rPr lang="en-US" b="1" baseline="-25000">
                <a:ea typeface="+mn-lt"/>
                <a:cs typeface="+mn-lt"/>
              </a:rPr>
              <a:t>t−1 </a:t>
            </a:r>
            <a:r>
              <a:rPr lang="en-US" b="1">
                <a:ea typeface="+mn-lt"/>
                <a:cs typeface="+mn-lt"/>
              </a:rPr>
              <a:t>,   x </a:t>
            </a:r>
            <a:r>
              <a:rPr lang="en-US" b="1" baseline="-25000">
                <a:ea typeface="+mn-lt"/>
                <a:cs typeface="+mn-lt"/>
              </a:rPr>
              <a:t>t </a:t>
            </a:r>
            <a:r>
              <a:rPr lang="en-US" b="1">
                <a:ea typeface="+mn-lt"/>
                <a:cs typeface="+mn-lt"/>
              </a:rPr>
              <a:t>] </a:t>
            </a:r>
            <a:r>
              <a:rPr lang="en-US">
                <a:ea typeface="+mn-lt"/>
                <a:cs typeface="+mn-lt"/>
              </a:rPr>
              <a:t>                                             </a:t>
            </a:r>
            <a:endParaRPr lang="en-US" b="1">
              <a:ea typeface="+mn-lt"/>
              <a:cs typeface="+mn-lt"/>
            </a:endParaRPr>
          </a:p>
          <a:p>
            <a:pPr marL="0" indent="0">
              <a:buNone/>
            </a:pPr>
            <a:r>
              <a:rPr lang="en-US" b="1">
                <a:ea typeface="+mn-lt"/>
                <a:cs typeface="+mn-lt"/>
              </a:rPr>
              <a:t>2. Data with Invariant Structure (Graphs, Molecules)</a:t>
            </a:r>
          </a:p>
          <a:p>
            <a:pPr marL="0" indent="0">
              <a:buNone/>
            </a:pPr>
            <a:r>
              <a:rPr lang="en-US" b="1"/>
              <a:t>             Solution:</a:t>
            </a:r>
            <a:r>
              <a:rPr lang="en-US" b="1">
                <a:ea typeface="+mn-lt"/>
                <a:cs typeface="+mn-lt"/>
              </a:rPr>
              <a:t> </a:t>
            </a:r>
            <a:r>
              <a:rPr lang="en-US">
                <a:ea typeface="+mn-lt"/>
                <a:cs typeface="+mn-lt"/>
              </a:rPr>
              <a:t>These require </a:t>
            </a:r>
            <a:r>
              <a:rPr lang="en-US" b="1">
                <a:ea typeface="+mn-lt"/>
                <a:cs typeface="+mn-lt"/>
              </a:rPr>
              <a:t>rotation and translation equivariance</a:t>
            </a:r>
            <a:r>
              <a:rPr lang="en-US">
                <a:ea typeface="+mn-lt"/>
                <a:cs typeface="+mn-lt"/>
              </a:rPr>
              <a:t>:</a:t>
            </a:r>
            <a:endParaRPr lang="en-US" b="1"/>
          </a:p>
          <a:p>
            <a:pPr marL="0" indent="0">
              <a:buNone/>
            </a:pPr>
            <a:r>
              <a:rPr lang="en-US">
                <a:ea typeface="+mn-lt"/>
                <a:cs typeface="+mn-lt"/>
              </a:rPr>
              <a:t>                                     rotate input ⇒ output also rotates</a:t>
            </a:r>
          </a:p>
          <a:p>
            <a:pPr>
              <a:buNone/>
            </a:pPr>
            <a:r>
              <a:rPr lang="en-US" b="1"/>
              <a:t>             Equivariant GNNs (e.g., EGNN, SE(3)-Transformer):</a:t>
            </a:r>
            <a:r>
              <a:rPr lang="en-US" sz="2100"/>
              <a:t>diffusion steps preserve geometric structure</a:t>
            </a:r>
            <a:endParaRPr lang="en-US"/>
          </a:p>
          <a:p>
            <a:pPr>
              <a:buNone/>
            </a:pPr>
            <a:endParaRPr lang="en-US"/>
          </a:p>
          <a:p>
            <a:pPr>
              <a:buNone/>
            </a:pPr>
            <a:endParaRPr lang="en-US">
              <a:ea typeface="+mn-lt"/>
              <a:cs typeface="+mn-lt"/>
            </a:endParaRPr>
          </a:p>
          <a:p>
            <a:pPr>
              <a:buNone/>
            </a:pPr>
            <a:r>
              <a:rPr lang="en-US">
                <a:ea typeface="+mn-lt"/>
                <a:cs typeface="+mn-lt"/>
              </a:rPr>
              <a:t>                                        </a:t>
            </a:r>
            <a:endParaRPr lang="en-US"/>
          </a:p>
          <a:p>
            <a:pPr marL="0" indent="0">
              <a:buNone/>
            </a:pPr>
            <a:endParaRPr lang="en-US"/>
          </a:p>
        </p:txBody>
      </p:sp>
      <p:sp>
        <p:nvSpPr>
          <p:cNvPr id="4" name="Slide Number Placeholder 3">
            <a:extLst>
              <a:ext uri="{FF2B5EF4-FFF2-40B4-BE49-F238E27FC236}">
                <a16:creationId xmlns:a16="http://schemas.microsoft.com/office/drawing/2014/main" id="{C48BCC3E-062D-AA8A-617F-CCE0E25C4E39}"/>
              </a:ext>
            </a:extLst>
          </p:cNvPr>
          <p:cNvSpPr>
            <a:spLocks noGrp="1"/>
          </p:cNvSpPr>
          <p:nvPr>
            <p:ph type="sldNum" sz="quarter" idx="4"/>
          </p:nvPr>
        </p:nvSpPr>
        <p:spPr/>
        <p:txBody>
          <a:bodyPr/>
          <a:lstStyle/>
          <a:p>
            <a:fld id="{B5CEABB6-07DC-46E8-9B57-56EC44A396E5}" type="slidenum">
              <a:rPr lang="en-US" smtClean="0"/>
              <a:pPr/>
              <a:t>32</a:t>
            </a:fld>
            <a:endParaRPr lang="en-US"/>
          </a:p>
        </p:txBody>
      </p:sp>
      <p:pic>
        <p:nvPicPr>
          <p:cNvPr id="5" name="Picture 4" descr="A black and white image of a symbol&#10;&#10;AI-generated content may be incorrect.">
            <a:extLst>
              <a:ext uri="{FF2B5EF4-FFF2-40B4-BE49-F238E27FC236}">
                <a16:creationId xmlns:a16="http://schemas.microsoft.com/office/drawing/2014/main" id="{550E486B-C3DC-45E1-494B-73E0A3F03146}"/>
              </a:ext>
            </a:extLst>
          </p:cNvPr>
          <p:cNvPicPr>
            <a:picLocks noChangeAspect="1"/>
          </p:cNvPicPr>
          <p:nvPr/>
        </p:nvPicPr>
        <p:blipFill>
          <a:blip r:embed="rId2"/>
          <a:stretch>
            <a:fillRect/>
          </a:stretch>
        </p:blipFill>
        <p:spPr>
          <a:xfrm>
            <a:off x="4391482" y="5620468"/>
            <a:ext cx="2375639" cy="617037"/>
          </a:xfrm>
          <a:prstGeom prst="rect">
            <a:avLst/>
          </a:prstGeom>
          <a:ln>
            <a:solidFill>
              <a:schemeClr val="bg1"/>
            </a:solidFill>
          </a:ln>
        </p:spPr>
      </p:pic>
    </p:spTree>
    <p:extLst>
      <p:ext uri="{BB962C8B-B14F-4D97-AF65-F5344CB8AC3E}">
        <p14:creationId xmlns:p14="http://schemas.microsoft.com/office/powerpoint/2010/main" val="3799960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7DEC4-2246-927C-6CA4-4DF7D40CF0C1}"/>
              </a:ext>
            </a:extLst>
          </p:cNvPr>
          <p:cNvSpPr>
            <a:spLocks noGrp="1"/>
          </p:cNvSpPr>
          <p:nvPr>
            <p:ph type="title"/>
          </p:nvPr>
        </p:nvSpPr>
        <p:spPr>
          <a:xfrm>
            <a:off x="1230701" y="609540"/>
            <a:ext cx="8222543" cy="1502782"/>
          </a:xfrm>
        </p:spPr>
        <p:txBody>
          <a:bodyPr>
            <a:normAutofit/>
          </a:bodyPr>
          <a:lstStyle/>
          <a:p>
            <a:r>
              <a:rPr lang="en-US" sz="2400">
                <a:latin typeface="Tenorite"/>
                <a:ea typeface="Calibri"/>
                <a:cs typeface="Calibri"/>
              </a:rPr>
              <a:t>Application of Diffusion model</a:t>
            </a:r>
            <a:br>
              <a:rPr lang="en-US" sz="2400">
                <a:latin typeface="Tenorite"/>
                <a:ea typeface="Calibri"/>
                <a:cs typeface="Calibri"/>
              </a:rPr>
            </a:br>
            <a:r>
              <a:rPr lang="en-US" sz="4400">
                <a:latin typeface="Calibri"/>
                <a:ea typeface="Calibri"/>
                <a:cs typeface="Calibri"/>
              </a:rPr>
              <a:t> </a:t>
            </a:r>
            <a:br>
              <a:rPr lang="en-US" sz="4400">
                <a:latin typeface="Calibri"/>
                <a:ea typeface="Calibri"/>
                <a:cs typeface="Calibri"/>
              </a:rPr>
            </a:br>
            <a:r>
              <a:rPr lang="en-US" sz="2400">
                <a:latin typeface="Tenorite"/>
                <a:ea typeface="Calibri"/>
                <a:cs typeface="Calibri"/>
              </a:rPr>
              <a:t>Computer Vision</a:t>
            </a:r>
            <a:endParaRPr lang="en-US" sz="2400">
              <a:latin typeface="Tenorite"/>
            </a:endParaRPr>
          </a:p>
        </p:txBody>
      </p:sp>
      <p:sp>
        <p:nvSpPr>
          <p:cNvPr id="3" name="Content Placeholder 2">
            <a:extLst>
              <a:ext uri="{FF2B5EF4-FFF2-40B4-BE49-F238E27FC236}">
                <a16:creationId xmlns:a16="http://schemas.microsoft.com/office/drawing/2014/main" id="{B5FD7A9A-E3F8-6B5F-E0FA-F14F0019110B}"/>
              </a:ext>
            </a:extLst>
          </p:cNvPr>
          <p:cNvSpPr>
            <a:spLocks noGrp="1"/>
          </p:cNvSpPr>
          <p:nvPr>
            <p:ph sz="quarter" idx="10"/>
          </p:nvPr>
        </p:nvSpPr>
        <p:spPr>
          <a:xfrm>
            <a:off x="1230701" y="2370796"/>
            <a:ext cx="6928582" cy="3882587"/>
          </a:xfrm>
        </p:spPr>
        <p:txBody>
          <a:bodyPr vert="horz" lIns="91440" tIns="45720" rIns="91440" bIns="45720" rtlCol="0" anchor="t">
            <a:normAutofit/>
          </a:bodyPr>
          <a:lstStyle/>
          <a:p>
            <a:pPr marL="0" indent="0">
              <a:buNone/>
            </a:pPr>
            <a:r>
              <a:rPr lang="en-US">
                <a:latin typeface="Tenorite"/>
                <a:ea typeface="Calibri"/>
                <a:cs typeface="Calibri"/>
              </a:rPr>
              <a:t>• Super-resolution</a:t>
            </a:r>
            <a:endParaRPr lang="en-US">
              <a:latin typeface="Tenorite"/>
            </a:endParaRPr>
          </a:p>
          <a:p>
            <a:pPr marL="0" indent="0">
              <a:buNone/>
            </a:pPr>
            <a:r>
              <a:rPr lang="en-US">
                <a:latin typeface="Tenorite"/>
                <a:ea typeface="Calibri"/>
                <a:cs typeface="Calibri"/>
              </a:rPr>
              <a:t>• Inpainting &amp; restoration</a:t>
            </a:r>
            <a:endParaRPr lang="en-US">
              <a:latin typeface="Tenorite"/>
            </a:endParaRPr>
          </a:p>
          <a:p>
            <a:pPr marL="0" indent="0">
              <a:buNone/>
            </a:pPr>
            <a:r>
              <a:rPr lang="en-US">
                <a:latin typeface="Tenorite"/>
                <a:ea typeface="Calibri"/>
                <a:cs typeface="Calibri"/>
              </a:rPr>
              <a:t>• Translation &amp; editing</a:t>
            </a:r>
            <a:endParaRPr lang="en-US">
              <a:latin typeface="Tenorite"/>
            </a:endParaRPr>
          </a:p>
          <a:p>
            <a:pPr marL="0" indent="0">
              <a:buNone/>
            </a:pPr>
            <a:r>
              <a:rPr lang="en-US">
                <a:latin typeface="Tenorite"/>
                <a:ea typeface="Calibri"/>
                <a:cs typeface="Calibri"/>
              </a:rPr>
              <a:t>• Semantic segmentation</a:t>
            </a:r>
            <a:endParaRPr lang="en-US">
              <a:latin typeface="Tenorite"/>
            </a:endParaRPr>
          </a:p>
          <a:p>
            <a:pPr marL="0" indent="0">
              <a:buNone/>
            </a:pPr>
            <a:r>
              <a:rPr lang="en-US">
                <a:latin typeface="Tenorite"/>
                <a:ea typeface="Calibri"/>
                <a:cs typeface="Calibri"/>
              </a:rPr>
              <a:t>• Video generation</a:t>
            </a:r>
            <a:endParaRPr lang="en-US">
              <a:latin typeface="Tenorite"/>
            </a:endParaRPr>
          </a:p>
          <a:p>
            <a:pPr marL="0" indent="0">
              <a:buNone/>
            </a:pPr>
            <a:r>
              <a:rPr lang="en-US">
                <a:latin typeface="Tenorite"/>
                <a:ea typeface="Calibri"/>
                <a:cs typeface="Calibri"/>
              </a:rPr>
              <a:t>• Synthetic data generation</a:t>
            </a:r>
            <a:endParaRPr lang="en-US">
              <a:latin typeface="Tenorite"/>
            </a:endParaRPr>
          </a:p>
          <a:p>
            <a:pPr marL="0" indent="0">
              <a:buNone/>
            </a:pPr>
            <a:r>
              <a:rPr lang="en-US">
                <a:latin typeface="Tenorite"/>
                <a:ea typeface="Calibri"/>
                <a:cs typeface="Calibri"/>
              </a:rPr>
              <a:t>• Point cloud generation</a:t>
            </a:r>
            <a:endParaRPr lang="en-US">
              <a:latin typeface="Tenorite"/>
            </a:endParaRPr>
          </a:p>
          <a:p>
            <a:pPr marL="0" indent="0">
              <a:buNone/>
            </a:pPr>
            <a:r>
              <a:rPr lang="en-US">
                <a:latin typeface="Tenorite"/>
                <a:ea typeface="Calibri"/>
                <a:cs typeface="Calibri"/>
              </a:rPr>
              <a:t>• Anomaly detection</a:t>
            </a:r>
            <a:endParaRPr lang="en-US">
              <a:latin typeface="Tenorite"/>
            </a:endParaRPr>
          </a:p>
          <a:p>
            <a:endParaRPr lang="en-US"/>
          </a:p>
        </p:txBody>
      </p:sp>
      <p:sp>
        <p:nvSpPr>
          <p:cNvPr id="4" name="Slide Number Placeholder 3">
            <a:extLst>
              <a:ext uri="{FF2B5EF4-FFF2-40B4-BE49-F238E27FC236}">
                <a16:creationId xmlns:a16="http://schemas.microsoft.com/office/drawing/2014/main" id="{C0AB0B2E-D538-8990-E2E4-577E55D55628}"/>
              </a:ext>
            </a:extLst>
          </p:cNvPr>
          <p:cNvSpPr>
            <a:spLocks noGrp="1"/>
          </p:cNvSpPr>
          <p:nvPr>
            <p:ph type="sldNum" sz="quarter" idx="4"/>
          </p:nvPr>
        </p:nvSpPr>
        <p:spPr/>
        <p:txBody>
          <a:bodyPr/>
          <a:lstStyle/>
          <a:p>
            <a:fld id="{B5CEABB6-07DC-46E8-9B57-56EC44A396E5}" type="slidenum">
              <a:rPr lang="en-US" smtClean="0"/>
              <a:pPr/>
              <a:t>33</a:t>
            </a:fld>
            <a:endParaRPr lang="en-US"/>
          </a:p>
        </p:txBody>
      </p:sp>
    </p:spTree>
    <p:extLst>
      <p:ext uri="{BB962C8B-B14F-4D97-AF65-F5344CB8AC3E}">
        <p14:creationId xmlns:p14="http://schemas.microsoft.com/office/powerpoint/2010/main" val="3570439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C22C-4E0D-F929-C1EC-84581B08EFDA}"/>
              </a:ext>
            </a:extLst>
          </p:cNvPr>
          <p:cNvSpPr>
            <a:spLocks noGrp="1"/>
          </p:cNvSpPr>
          <p:nvPr>
            <p:ph type="title"/>
          </p:nvPr>
        </p:nvSpPr>
        <p:spPr>
          <a:xfrm>
            <a:off x="584886" y="365125"/>
            <a:ext cx="10191074" cy="1459650"/>
          </a:xfrm>
        </p:spPr>
        <p:txBody>
          <a:bodyPr>
            <a:normAutofit/>
          </a:bodyPr>
          <a:lstStyle/>
          <a:p>
            <a:r>
              <a:rPr lang="en-US" sz="2400">
                <a:latin typeface="Tenorite"/>
                <a:ea typeface="Calibri"/>
                <a:cs typeface="Calibri"/>
              </a:rPr>
              <a:t>Super-Resolution &amp; Restoration</a:t>
            </a:r>
            <a:endParaRPr lang="en-US" sz="2400">
              <a:latin typeface="Tenorite"/>
            </a:endParaRPr>
          </a:p>
        </p:txBody>
      </p:sp>
      <p:sp>
        <p:nvSpPr>
          <p:cNvPr id="3" name="Content Placeholder 2">
            <a:extLst>
              <a:ext uri="{FF2B5EF4-FFF2-40B4-BE49-F238E27FC236}">
                <a16:creationId xmlns:a16="http://schemas.microsoft.com/office/drawing/2014/main" id="{C87E8008-309F-4395-0F37-79FC9B14ADD3}"/>
              </a:ext>
            </a:extLst>
          </p:cNvPr>
          <p:cNvSpPr>
            <a:spLocks noGrp="1"/>
          </p:cNvSpPr>
          <p:nvPr>
            <p:ph sz="quarter" idx="10"/>
          </p:nvPr>
        </p:nvSpPr>
        <p:spPr>
          <a:xfrm>
            <a:off x="454324" y="1709439"/>
            <a:ext cx="10824844" cy="4845868"/>
          </a:xfrm>
        </p:spPr>
        <p:txBody>
          <a:bodyPr vert="horz" lIns="91440" tIns="45720" rIns="91440" bIns="45720" rtlCol="0" anchor="t">
            <a:normAutofit/>
          </a:bodyPr>
          <a:lstStyle/>
          <a:p>
            <a:pPr marL="0" indent="0">
              <a:buNone/>
            </a:pPr>
            <a:r>
              <a:rPr lang="en-US">
                <a:latin typeface="Tenorite"/>
                <a:ea typeface="Calibri"/>
                <a:cs typeface="Calibri"/>
              </a:rPr>
              <a:t>• Enhances low-quality images</a:t>
            </a:r>
            <a:endParaRPr lang="en-US">
              <a:latin typeface="Tenorite"/>
            </a:endParaRPr>
          </a:p>
          <a:p>
            <a:pPr marL="0" indent="0">
              <a:buNone/>
            </a:pPr>
            <a:r>
              <a:rPr lang="en-US">
                <a:latin typeface="Tenorite"/>
                <a:ea typeface="Calibri"/>
                <a:cs typeface="Calibri"/>
              </a:rPr>
              <a:t>• Restores missing/occluded regions</a:t>
            </a:r>
            <a:endParaRPr lang="en-US">
              <a:latin typeface="Tenorite"/>
            </a:endParaRPr>
          </a:p>
          <a:p>
            <a:endParaRPr lang="en-US"/>
          </a:p>
        </p:txBody>
      </p:sp>
      <p:sp>
        <p:nvSpPr>
          <p:cNvPr id="4" name="Slide Number Placeholder 3">
            <a:extLst>
              <a:ext uri="{FF2B5EF4-FFF2-40B4-BE49-F238E27FC236}">
                <a16:creationId xmlns:a16="http://schemas.microsoft.com/office/drawing/2014/main" id="{06C3B6A9-397C-9E85-2382-91EE3CB28685}"/>
              </a:ext>
            </a:extLst>
          </p:cNvPr>
          <p:cNvSpPr>
            <a:spLocks noGrp="1"/>
          </p:cNvSpPr>
          <p:nvPr>
            <p:ph type="sldNum" sz="quarter" idx="4"/>
          </p:nvPr>
        </p:nvSpPr>
        <p:spPr/>
        <p:txBody>
          <a:bodyPr/>
          <a:lstStyle/>
          <a:p>
            <a:fld id="{B5CEABB6-07DC-46E8-9B57-56EC44A396E5}" type="slidenum">
              <a:rPr lang="en-US" smtClean="0"/>
              <a:pPr/>
              <a:t>34</a:t>
            </a:fld>
            <a:endParaRPr lang="en-US"/>
          </a:p>
        </p:txBody>
      </p:sp>
      <p:pic>
        <p:nvPicPr>
          <p:cNvPr id="5" name="Picture 4" descr="A collage of a person with a pile of plates&#10;&#10;AI-generated content may be incorrect.">
            <a:extLst>
              <a:ext uri="{FF2B5EF4-FFF2-40B4-BE49-F238E27FC236}">
                <a16:creationId xmlns:a16="http://schemas.microsoft.com/office/drawing/2014/main" id="{0EC5F841-6ACC-3D26-4F20-93DE3D6CA216}"/>
              </a:ext>
            </a:extLst>
          </p:cNvPr>
          <p:cNvPicPr>
            <a:picLocks noChangeAspect="1"/>
          </p:cNvPicPr>
          <p:nvPr/>
        </p:nvPicPr>
        <p:blipFill>
          <a:blip r:embed="rId2"/>
          <a:stretch>
            <a:fillRect/>
          </a:stretch>
        </p:blipFill>
        <p:spPr>
          <a:xfrm>
            <a:off x="451089" y="2769888"/>
            <a:ext cx="5208198" cy="3561091"/>
          </a:xfrm>
          <a:prstGeom prst="rect">
            <a:avLst/>
          </a:prstGeom>
        </p:spPr>
      </p:pic>
      <p:pic>
        <p:nvPicPr>
          <p:cNvPr id="6" name="Picture 5" descr="A collage of images of men&#10;&#10;AI-generated content may be incorrect.">
            <a:extLst>
              <a:ext uri="{FF2B5EF4-FFF2-40B4-BE49-F238E27FC236}">
                <a16:creationId xmlns:a16="http://schemas.microsoft.com/office/drawing/2014/main" id="{E04025FD-5494-2487-FA11-59B86E71614E}"/>
              </a:ext>
            </a:extLst>
          </p:cNvPr>
          <p:cNvPicPr>
            <a:picLocks noChangeAspect="1"/>
          </p:cNvPicPr>
          <p:nvPr/>
        </p:nvPicPr>
        <p:blipFill>
          <a:blip r:embed="rId3"/>
          <a:stretch>
            <a:fillRect/>
          </a:stretch>
        </p:blipFill>
        <p:spPr>
          <a:xfrm>
            <a:off x="5673665" y="2658463"/>
            <a:ext cx="5722369" cy="3667485"/>
          </a:xfrm>
          <a:prstGeom prst="rect">
            <a:avLst/>
          </a:prstGeom>
        </p:spPr>
      </p:pic>
    </p:spTree>
    <p:extLst>
      <p:ext uri="{BB962C8B-B14F-4D97-AF65-F5344CB8AC3E}">
        <p14:creationId xmlns:p14="http://schemas.microsoft.com/office/powerpoint/2010/main" val="1503820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A2E0A-C6A8-2932-ABE7-DDF0777C899F}"/>
              </a:ext>
            </a:extLst>
          </p:cNvPr>
          <p:cNvSpPr>
            <a:spLocks noGrp="1"/>
          </p:cNvSpPr>
          <p:nvPr>
            <p:ph type="title"/>
          </p:nvPr>
        </p:nvSpPr>
        <p:spPr>
          <a:xfrm>
            <a:off x="914399" y="365125"/>
            <a:ext cx="7273637" cy="1344631"/>
          </a:xfrm>
        </p:spPr>
        <p:txBody>
          <a:bodyPr>
            <a:normAutofit/>
          </a:bodyPr>
          <a:lstStyle/>
          <a:p>
            <a:r>
              <a:rPr lang="en-US" sz="2400">
                <a:latin typeface="Tenorite"/>
                <a:ea typeface="Calibri"/>
                <a:cs typeface="Calibri"/>
              </a:rPr>
              <a:t>Video &amp; 3D Generation</a:t>
            </a:r>
            <a:endParaRPr lang="en-US" sz="2400">
              <a:latin typeface="Tenorite"/>
            </a:endParaRPr>
          </a:p>
        </p:txBody>
      </p:sp>
      <p:sp>
        <p:nvSpPr>
          <p:cNvPr id="3" name="Content Placeholder 2">
            <a:extLst>
              <a:ext uri="{FF2B5EF4-FFF2-40B4-BE49-F238E27FC236}">
                <a16:creationId xmlns:a16="http://schemas.microsoft.com/office/drawing/2014/main" id="{E7211DD4-9B32-A09C-3C7F-3BEF434701A1}"/>
              </a:ext>
            </a:extLst>
          </p:cNvPr>
          <p:cNvSpPr>
            <a:spLocks noGrp="1"/>
          </p:cNvSpPr>
          <p:nvPr>
            <p:ph sz="quarter" idx="10"/>
          </p:nvPr>
        </p:nvSpPr>
        <p:spPr>
          <a:xfrm>
            <a:off x="914399" y="1709439"/>
            <a:ext cx="10724204" cy="4788359"/>
          </a:xfrm>
        </p:spPr>
        <p:txBody>
          <a:bodyPr vert="horz" lIns="91440" tIns="45720" rIns="91440" bIns="45720" rtlCol="0" anchor="t">
            <a:normAutofit/>
          </a:bodyPr>
          <a:lstStyle/>
          <a:p>
            <a:pPr marL="0" indent="0">
              <a:buNone/>
            </a:pPr>
            <a:r>
              <a:rPr lang="en-US">
                <a:latin typeface="Tenorite"/>
                <a:ea typeface="Calibri"/>
                <a:cs typeface="Calibri"/>
              </a:rPr>
              <a:t>• Text-to-video models</a:t>
            </a:r>
            <a:endParaRPr lang="en-US">
              <a:latin typeface="Tenorite"/>
            </a:endParaRPr>
          </a:p>
          <a:p>
            <a:pPr marL="0" indent="0">
              <a:buNone/>
            </a:pPr>
            <a:r>
              <a:rPr lang="en-US">
                <a:latin typeface="Tenorite"/>
                <a:ea typeface="Calibri"/>
                <a:cs typeface="Calibri"/>
              </a:rPr>
              <a:t>• Frame interpolation</a:t>
            </a:r>
            <a:endParaRPr lang="en-US">
              <a:latin typeface="Tenorite"/>
            </a:endParaRPr>
          </a:p>
          <a:p>
            <a:pPr marL="0" indent="0">
              <a:buNone/>
            </a:pPr>
            <a:r>
              <a:rPr lang="en-US">
                <a:latin typeface="Tenorite"/>
                <a:ea typeface="Calibri"/>
                <a:cs typeface="Calibri"/>
              </a:rPr>
              <a:t>• Point cloud completion</a:t>
            </a:r>
            <a:endParaRPr lang="en-US">
              <a:latin typeface="Tenorite"/>
            </a:endParaRPr>
          </a:p>
          <a:p>
            <a:pPr marL="0" indent="0">
              <a:buNone/>
            </a:pPr>
            <a:r>
              <a:rPr lang="en-US">
                <a:latin typeface="Tenorite"/>
                <a:ea typeface="Calibri"/>
                <a:cs typeface="Calibri"/>
              </a:rPr>
              <a:t>• 3D object/scene modeling</a:t>
            </a:r>
            <a:endParaRPr lang="en-US">
              <a:latin typeface="Tenorite"/>
            </a:endParaRPr>
          </a:p>
          <a:p>
            <a:endParaRPr lang="en-US"/>
          </a:p>
        </p:txBody>
      </p:sp>
      <p:sp>
        <p:nvSpPr>
          <p:cNvPr id="4" name="Slide Number Placeholder 3">
            <a:extLst>
              <a:ext uri="{FF2B5EF4-FFF2-40B4-BE49-F238E27FC236}">
                <a16:creationId xmlns:a16="http://schemas.microsoft.com/office/drawing/2014/main" id="{4EA2BF64-9935-2149-C05E-7FEF6AC914EB}"/>
              </a:ext>
            </a:extLst>
          </p:cNvPr>
          <p:cNvSpPr>
            <a:spLocks noGrp="1"/>
          </p:cNvSpPr>
          <p:nvPr>
            <p:ph type="sldNum" sz="quarter" idx="4"/>
          </p:nvPr>
        </p:nvSpPr>
        <p:spPr/>
        <p:txBody>
          <a:bodyPr/>
          <a:lstStyle/>
          <a:p>
            <a:fld id="{B5CEABB6-07DC-46E8-9B57-56EC44A396E5}" type="slidenum">
              <a:rPr lang="en-US" smtClean="0"/>
              <a:pPr/>
              <a:t>35</a:t>
            </a:fld>
            <a:endParaRPr lang="en-US"/>
          </a:p>
        </p:txBody>
      </p:sp>
      <p:pic>
        <p:nvPicPr>
          <p:cNvPr id="5" name="Picture 4" descr="A collage of pictures of people&#10;&#10;AI-generated content may be incorrect.">
            <a:extLst>
              <a:ext uri="{FF2B5EF4-FFF2-40B4-BE49-F238E27FC236}">
                <a16:creationId xmlns:a16="http://schemas.microsoft.com/office/drawing/2014/main" id="{79AEE742-2A87-9E55-08B2-28A33B453C32}"/>
              </a:ext>
            </a:extLst>
          </p:cNvPr>
          <p:cNvPicPr>
            <a:picLocks noChangeAspect="1"/>
          </p:cNvPicPr>
          <p:nvPr/>
        </p:nvPicPr>
        <p:blipFill>
          <a:blip r:embed="rId2"/>
          <a:srcRect l="9552" t="-2162" r="11456" b="1892"/>
          <a:stretch>
            <a:fillRect/>
          </a:stretch>
        </p:blipFill>
        <p:spPr>
          <a:xfrm>
            <a:off x="5032352" y="599176"/>
            <a:ext cx="6328844" cy="6076584"/>
          </a:xfrm>
          <a:prstGeom prst="rect">
            <a:avLst/>
          </a:prstGeom>
        </p:spPr>
      </p:pic>
    </p:spTree>
    <p:extLst>
      <p:ext uri="{BB962C8B-B14F-4D97-AF65-F5344CB8AC3E}">
        <p14:creationId xmlns:p14="http://schemas.microsoft.com/office/powerpoint/2010/main" val="3462451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307B-E0C7-3223-95DA-591CD56E9E4A}"/>
              </a:ext>
            </a:extLst>
          </p:cNvPr>
          <p:cNvSpPr>
            <a:spLocks noGrp="1"/>
          </p:cNvSpPr>
          <p:nvPr>
            <p:ph type="title"/>
          </p:nvPr>
        </p:nvSpPr>
        <p:spPr>
          <a:xfrm>
            <a:off x="914399" y="365125"/>
            <a:ext cx="9861561" cy="1646555"/>
          </a:xfrm>
        </p:spPr>
        <p:txBody>
          <a:bodyPr>
            <a:normAutofit/>
          </a:bodyPr>
          <a:lstStyle/>
          <a:p>
            <a:r>
              <a:rPr lang="en-US" sz="2400">
                <a:latin typeface="Tenorite"/>
                <a:ea typeface="Calibri"/>
                <a:cs typeface="Calibri"/>
              </a:rPr>
              <a:t>Natural Language Generation</a:t>
            </a:r>
            <a:endParaRPr lang="en-US" sz="2400">
              <a:latin typeface="Tenorite"/>
            </a:endParaRPr>
          </a:p>
        </p:txBody>
      </p:sp>
      <p:sp>
        <p:nvSpPr>
          <p:cNvPr id="3" name="Content Placeholder 2">
            <a:extLst>
              <a:ext uri="{FF2B5EF4-FFF2-40B4-BE49-F238E27FC236}">
                <a16:creationId xmlns:a16="http://schemas.microsoft.com/office/drawing/2014/main" id="{3D1D7EFD-E423-6332-F420-218E85319A32}"/>
              </a:ext>
            </a:extLst>
          </p:cNvPr>
          <p:cNvSpPr>
            <a:spLocks noGrp="1"/>
          </p:cNvSpPr>
          <p:nvPr>
            <p:ph sz="quarter" idx="10"/>
          </p:nvPr>
        </p:nvSpPr>
        <p:spPr>
          <a:xfrm>
            <a:off x="914399" y="1709439"/>
            <a:ext cx="10551674" cy="4543944"/>
          </a:xfrm>
        </p:spPr>
        <p:txBody>
          <a:bodyPr vert="horz" lIns="91440" tIns="45720" rIns="91440" bIns="45720" rtlCol="0" anchor="t">
            <a:normAutofit/>
          </a:bodyPr>
          <a:lstStyle/>
          <a:p>
            <a:pPr marL="0" indent="0">
              <a:buNone/>
            </a:pPr>
            <a:r>
              <a:rPr lang="en-US">
                <a:latin typeface="Tenorite"/>
                <a:ea typeface="Calibri"/>
                <a:cs typeface="Calibri"/>
              </a:rPr>
              <a:t>• Discrete diffusion (D3PM)</a:t>
            </a:r>
            <a:endParaRPr lang="en-US">
              <a:latin typeface="Tenorite"/>
            </a:endParaRPr>
          </a:p>
          <a:p>
            <a:pPr marL="0" indent="0">
              <a:buNone/>
            </a:pPr>
            <a:r>
              <a:rPr lang="en-US">
                <a:latin typeface="Tenorite"/>
                <a:ea typeface="Calibri"/>
                <a:cs typeface="Calibri"/>
              </a:rPr>
              <a:t>   Diffuses over token space; recovers discrete text   step-by-step for </a:t>
            </a:r>
          </a:p>
          <a:p>
            <a:pPr marL="0" indent="0">
              <a:buNone/>
            </a:pPr>
            <a:r>
              <a:rPr lang="en-US">
                <a:latin typeface="Tenorite"/>
                <a:ea typeface="Calibri"/>
                <a:cs typeface="Calibri"/>
              </a:rPr>
              <a:t>    fluent sentence generation.</a:t>
            </a:r>
            <a:endParaRPr lang="en-US">
              <a:latin typeface="Tenorite"/>
            </a:endParaRPr>
          </a:p>
          <a:p>
            <a:pPr marL="0" indent="0">
              <a:buNone/>
            </a:pPr>
            <a:r>
              <a:rPr lang="en-US">
                <a:latin typeface="Tenorite"/>
                <a:ea typeface="Calibri"/>
                <a:cs typeface="Calibri"/>
              </a:rPr>
              <a:t>• Diffusion-LM for controlled text</a:t>
            </a:r>
            <a:endParaRPr lang="en-US">
              <a:latin typeface="Tenorite"/>
            </a:endParaRPr>
          </a:p>
          <a:p>
            <a:pPr marL="0" indent="0">
              <a:buNone/>
            </a:pPr>
            <a:r>
              <a:rPr lang="en-US">
                <a:latin typeface="Tenorite"/>
                <a:ea typeface="Calibri"/>
                <a:cs typeface="Calibri"/>
              </a:rPr>
              <a:t>  Controls text attributes (style, sentiment, length)   by diffusing word</a:t>
            </a:r>
          </a:p>
          <a:p>
            <a:pPr marL="0" indent="0">
              <a:buNone/>
            </a:pPr>
            <a:r>
              <a:rPr lang="en-US">
                <a:latin typeface="Tenorite"/>
                <a:ea typeface="Calibri"/>
                <a:cs typeface="Calibri"/>
              </a:rPr>
              <a:t>   </a:t>
            </a:r>
            <a:r>
              <a:rPr lang="en-US" err="1">
                <a:latin typeface="Tenorite"/>
                <a:ea typeface="Calibri"/>
                <a:cs typeface="Calibri"/>
              </a:rPr>
              <a:t>sembeddingss</a:t>
            </a:r>
            <a:r>
              <a:rPr lang="en-US">
                <a:latin typeface="Tenorite"/>
                <a:ea typeface="Calibri"/>
                <a:cs typeface="Calibri"/>
              </a:rPr>
              <a:t>.</a:t>
            </a:r>
            <a:endParaRPr lang="en-US">
              <a:latin typeface="Tenorite"/>
            </a:endParaRPr>
          </a:p>
          <a:p>
            <a:pPr marL="0" indent="0">
              <a:buNone/>
            </a:pPr>
            <a:r>
              <a:rPr lang="en-US">
                <a:latin typeface="Tenorite"/>
                <a:ea typeface="Calibri"/>
                <a:cs typeface="Calibri"/>
              </a:rPr>
              <a:t>• </a:t>
            </a:r>
            <a:r>
              <a:rPr lang="en-US" err="1">
                <a:latin typeface="Tenorite"/>
                <a:ea typeface="Calibri"/>
                <a:cs typeface="Calibri"/>
              </a:rPr>
              <a:t>DiffuSeq</a:t>
            </a:r>
            <a:r>
              <a:rPr lang="en-US">
                <a:latin typeface="Tenorite"/>
                <a:ea typeface="Calibri"/>
                <a:cs typeface="Calibri"/>
              </a:rPr>
              <a:t> for seq-to-seq tasks</a:t>
            </a:r>
            <a:endParaRPr lang="en-US">
              <a:latin typeface="Tenorite"/>
            </a:endParaRPr>
          </a:p>
          <a:p>
            <a:pPr marL="0" indent="0">
              <a:buNone/>
            </a:pPr>
            <a:r>
              <a:rPr lang="en-US">
                <a:latin typeface="Tenorite"/>
                <a:ea typeface="Calibri"/>
                <a:cs typeface="Calibri"/>
              </a:rPr>
              <a:t>      Seq-to-seq diffusion for tasks like translation,   summarization, and   </a:t>
            </a:r>
          </a:p>
          <a:p>
            <a:pPr marL="0" indent="0">
              <a:buNone/>
            </a:pPr>
            <a:r>
              <a:rPr lang="en-US">
                <a:latin typeface="Tenorite"/>
                <a:ea typeface="Calibri"/>
                <a:cs typeface="Calibri"/>
              </a:rPr>
              <a:t>       rewriting.</a:t>
            </a:r>
            <a:endParaRPr lang="en-US">
              <a:latin typeface="Tenorite"/>
            </a:endParaRPr>
          </a:p>
          <a:p>
            <a:endParaRPr lang="en-US"/>
          </a:p>
        </p:txBody>
      </p:sp>
      <p:sp>
        <p:nvSpPr>
          <p:cNvPr id="4" name="Slide Number Placeholder 3">
            <a:extLst>
              <a:ext uri="{FF2B5EF4-FFF2-40B4-BE49-F238E27FC236}">
                <a16:creationId xmlns:a16="http://schemas.microsoft.com/office/drawing/2014/main" id="{46131975-0A8A-9384-36C6-067E5822A323}"/>
              </a:ext>
            </a:extLst>
          </p:cNvPr>
          <p:cNvSpPr>
            <a:spLocks noGrp="1"/>
          </p:cNvSpPr>
          <p:nvPr>
            <p:ph type="sldNum" sz="quarter" idx="4"/>
          </p:nvPr>
        </p:nvSpPr>
        <p:spPr/>
        <p:txBody>
          <a:bodyPr/>
          <a:lstStyle/>
          <a:p>
            <a:fld id="{B5CEABB6-07DC-46E8-9B57-56EC44A396E5}" type="slidenum">
              <a:rPr lang="en-US" smtClean="0"/>
              <a:pPr/>
              <a:t>36</a:t>
            </a:fld>
            <a:endParaRPr lang="en-US"/>
          </a:p>
        </p:txBody>
      </p:sp>
    </p:spTree>
    <p:extLst>
      <p:ext uri="{BB962C8B-B14F-4D97-AF65-F5344CB8AC3E}">
        <p14:creationId xmlns:p14="http://schemas.microsoft.com/office/powerpoint/2010/main" val="171245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0E92-D582-1007-6531-023FF55CB586}"/>
              </a:ext>
            </a:extLst>
          </p:cNvPr>
          <p:cNvSpPr>
            <a:spLocks noGrp="1"/>
          </p:cNvSpPr>
          <p:nvPr>
            <p:ph type="title"/>
          </p:nvPr>
        </p:nvSpPr>
        <p:spPr>
          <a:xfrm>
            <a:off x="914399" y="365125"/>
            <a:ext cx="8855146" cy="1646555"/>
          </a:xfrm>
        </p:spPr>
        <p:txBody>
          <a:bodyPr>
            <a:normAutofit/>
          </a:bodyPr>
          <a:lstStyle/>
          <a:p>
            <a:r>
              <a:rPr lang="en-US" sz="2400">
                <a:latin typeface="Tenorite"/>
                <a:ea typeface="Calibri"/>
                <a:cs typeface="Calibri"/>
              </a:rPr>
              <a:t>Multi‑Modal Generation</a:t>
            </a:r>
            <a:endParaRPr lang="en-US" sz="2400">
              <a:latin typeface="Tenorite"/>
            </a:endParaRPr>
          </a:p>
        </p:txBody>
      </p:sp>
      <p:sp>
        <p:nvSpPr>
          <p:cNvPr id="3" name="Content Placeholder 2">
            <a:extLst>
              <a:ext uri="{FF2B5EF4-FFF2-40B4-BE49-F238E27FC236}">
                <a16:creationId xmlns:a16="http://schemas.microsoft.com/office/drawing/2014/main" id="{6BE87835-9B84-F29B-D069-45DE48D4DA9E}"/>
              </a:ext>
            </a:extLst>
          </p:cNvPr>
          <p:cNvSpPr>
            <a:spLocks noGrp="1"/>
          </p:cNvSpPr>
          <p:nvPr>
            <p:ph sz="quarter" idx="10"/>
          </p:nvPr>
        </p:nvSpPr>
        <p:spPr/>
        <p:txBody>
          <a:bodyPr vert="horz" lIns="91440" tIns="45720" rIns="91440" bIns="45720" rtlCol="0" anchor="t">
            <a:normAutofit/>
          </a:bodyPr>
          <a:lstStyle/>
          <a:p>
            <a:pPr marL="0" indent="0">
              <a:buNone/>
            </a:pPr>
            <a:r>
              <a:rPr lang="en-US">
                <a:latin typeface="Calibri"/>
                <a:ea typeface="Calibri"/>
                <a:cs typeface="Calibri"/>
              </a:rPr>
              <a:t>• </a:t>
            </a:r>
            <a:r>
              <a:rPr lang="en-US">
                <a:latin typeface="Tenorite"/>
                <a:ea typeface="Calibri"/>
                <a:cs typeface="Calibri"/>
              </a:rPr>
              <a:t>Text-to-image</a:t>
            </a:r>
          </a:p>
          <a:p>
            <a:pPr marL="0" indent="0">
              <a:buNone/>
            </a:pPr>
            <a:r>
              <a:rPr lang="en-US">
                <a:latin typeface="Tenorite"/>
                <a:ea typeface="Calibri"/>
                <a:cs typeface="Calibri"/>
              </a:rPr>
              <a:t>• Scene graph to image</a:t>
            </a:r>
            <a:endParaRPr lang="en-US">
              <a:latin typeface="Tenorite"/>
            </a:endParaRPr>
          </a:p>
          <a:p>
            <a:pPr marL="0" indent="0">
              <a:buNone/>
            </a:pPr>
            <a:r>
              <a:rPr lang="en-US">
                <a:latin typeface="Tenorite"/>
                <a:ea typeface="Calibri"/>
                <a:cs typeface="Calibri"/>
              </a:rPr>
              <a:t>• Text-to-3D/4D</a:t>
            </a:r>
            <a:endParaRPr lang="en-US">
              <a:latin typeface="Tenorite"/>
            </a:endParaRPr>
          </a:p>
          <a:p>
            <a:pPr marL="0" indent="0">
              <a:buNone/>
            </a:pPr>
            <a:r>
              <a:rPr lang="en-US">
                <a:latin typeface="Tenorite"/>
                <a:ea typeface="Calibri"/>
                <a:cs typeface="Calibri"/>
              </a:rPr>
              <a:t>• Text-to-motion</a:t>
            </a:r>
            <a:endParaRPr lang="en-US">
              <a:latin typeface="Tenorite"/>
            </a:endParaRPr>
          </a:p>
          <a:p>
            <a:pPr marL="0" indent="0">
              <a:buNone/>
            </a:pPr>
            <a:r>
              <a:rPr lang="en-US">
                <a:latin typeface="Tenorite"/>
                <a:ea typeface="Calibri"/>
                <a:cs typeface="Calibri"/>
              </a:rPr>
              <a:t>• Text-to-video</a:t>
            </a:r>
            <a:endParaRPr lang="en-US">
              <a:latin typeface="Tenorite"/>
            </a:endParaRPr>
          </a:p>
          <a:p>
            <a:pPr marL="0" indent="0">
              <a:buNone/>
            </a:pPr>
            <a:r>
              <a:rPr lang="en-US">
                <a:latin typeface="Tenorite"/>
                <a:ea typeface="Calibri"/>
                <a:cs typeface="Calibri"/>
              </a:rPr>
              <a:t>• Text-to-audio</a:t>
            </a:r>
            <a:endParaRPr lang="en-US">
              <a:latin typeface="Tenorite"/>
            </a:endParaRPr>
          </a:p>
          <a:p>
            <a:endParaRPr lang="en-US"/>
          </a:p>
        </p:txBody>
      </p:sp>
      <p:sp>
        <p:nvSpPr>
          <p:cNvPr id="4" name="Slide Number Placeholder 3">
            <a:extLst>
              <a:ext uri="{FF2B5EF4-FFF2-40B4-BE49-F238E27FC236}">
                <a16:creationId xmlns:a16="http://schemas.microsoft.com/office/drawing/2014/main" id="{C16D3D28-2542-F9E5-EFC4-EFB1B3D7D31A}"/>
              </a:ext>
            </a:extLst>
          </p:cNvPr>
          <p:cNvSpPr>
            <a:spLocks noGrp="1"/>
          </p:cNvSpPr>
          <p:nvPr>
            <p:ph type="sldNum" sz="quarter" idx="4"/>
          </p:nvPr>
        </p:nvSpPr>
        <p:spPr/>
        <p:txBody>
          <a:bodyPr/>
          <a:lstStyle/>
          <a:p>
            <a:fld id="{B5CEABB6-07DC-46E8-9B57-56EC44A396E5}" type="slidenum">
              <a:rPr lang="en-US" smtClean="0"/>
              <a:pPr/>
              <a:t>37</a:t>
            </a:fld>
            <a:endParaRPr lang="en-US"/>
          </a:p>
        </p:txBody>
      </p:sp>
      <p:pic>
        <p:nvPicPr>
          <p:cNvPr id="5" name="Picture 4" descr="A diagram of a process&#10;&#10;AI-generated content may be incorrect.">
            <a:extLst>
              <a:ext uri="{FF2B5EF4-FFF2-40B4-BE49-F238E27FC236}">
                <a16:creationId xmlns:a16="http://schemas.microsoft.com/office/drawing/2014/main" id="{F4C9262F-943E-F7C3-DC3B-C6EA019E3654}"/>
              </a:ext>
            </a:extLst>
          </p:cNvPr>
          <p:cNvPicPr>
            <a:picLocks noChangeAspect="1"/>
          </p:cNvPicPr>
          <p:nvPr/>
        </p:nvPicPr>
        <p:blipFill>
          <a:blip r:embed="rId2"/>
          <a:stretch>
            <a:fillRect/>
          </a:stretch>
        </p:blipFill>
        <p:spPr>
          <a:xfrm>
            <a:off x="4011283" y="1716297"/>
            <a:ext cx="7274943" cy="3842349"/>
          </a:xfrm>
          <a:prstGeom prst="rect">
            <a:avLst/>
          </a:prstGeom>
        </p:spPr>
      </p:pic>
    </p:spTree>
    <p:extLst>
      <p:ext uri="{BB962C8B-B14F-4D97-AF65-F5344CB8AC3E}">
        <p14:creationId xmlns:p14="http://schemas.microsoft.com/office/powerpoint/2010/main" val="624983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9F0B-B7EF-ACE4-8F5C-8B2585F03F62}"/>
              </a:ext>
            </a:extLst>
          </p:cNvPr>
          <p:cNvSpPr>
            <a:spLocks noGrp="1"/>
          </p:cNvSpPr>
          <p:nvPr>
            <p:ph type="title"/>
          </p:nvPr>
        </p:nvSpPr>
        <p:spPr>
          <a:xfrm>
            <a:off x="914399" y="365125"/>
            <a:ext cx="7273637" cy="1344631"/>
          </a:xfrm>
        </p:spPr>
        <p:txBody>
          <a:bodyPr>
            <a:normAutofit/>
          </a:bodyPr>
          <a:lstStyle/>
          <a:p>
            <a:r>
              <a:rPr lang="en-US" sz="2400">
                <a:latin typeface="Tenorite"/>
                <a:ea typeface="Calibri"/>
                <a:cs typeface="Calibri"/>
              </a:rPr>
              <a:t>Temporal Data Modeling</a:t>
            </a:r>
            <a:endParaRPr lang="en-US" sz="2400">
              <a:latin typeface="Tenorite"/>
            </a:endParaRPr>
          </a:p>
        </p:txBody>
      </p:sp>
      <p:sp>
        <p:nvSpPr>
          <p:cNvPr id="3" name="Content Placeholder 2">
            <a:extLst>
              <a:ext uri="{FF2B5EF4-FFF2-40B4-BE49-F238E27FC236}">
                <a16:creationId xmlns:a16="http://schemas.microsoft.com/office/drawing/2014/main" id="{F6FD0022-7F5E-3591-07C4-730F53F5BEE6}"/>
              </a:ext>
            </a:extLst>
          </p:cNvPr>
          <p:cNvSpPr>
            <a:spLocks noGrp="1"/>
          </p:cNvSpPr>
          <p:nvPr>
            <p:ph sz="quarter" idx="10"/>
          </p:nvPr>
        </p:nvSpPr>
        <p:spPr>
          <a:xfrm>
            <a:off x="914399" y="1709438"/>
            <a:ext cx="10853600" cy="4227643"/>
          </a:xfrm>
        </p:spPr>
        <p:txBody>
          <a:bodyPr vert="horz" lIns="91440" tIns="45720" rIns="91440" bIns="45720" rtlCol="0" anchor="t">
            <a:normAutofit/>
          </a:bodyPr>
          <a:lstStyle/>
          <a:p>
            <a:pPr marL="0" indent="0">
              <a:buNone/>
            </a:pPr>
            <a:r>
              <a:rPr lang="en-US">
                <a:latin typeface="Tenorite"/>
                <a:ea typeface="Calibri"/>
                <a:cs typeface="Calibri"/>
              </a:rPr>
              <a:t>• Time series imputation</a:t>
            </a:r>
            <a:endParaRPr lang="en-US">
              <a:latin typeface="Tenorite"/>
            </a:endParaRPr>
          </a:p>
          <a:p>
            <a:pPr marL="0" indent="0">
              <a:buNone/>
            </a:pPr>
            <a:r>
              <a:rPr lang="en-US">
                <a:latin typeface="Tenorite"/>
                <a:ea typeface="Calibri"/>
                <a:cs typeface="Calibri"/>
              </a:rPr>
              <a:t>• Time series forecasting</a:t>
            </a:r>
            <a:endParaRPr lang="en-US">
              <a:latin typeface="Tenorite"/>
            </a:endParaRPr>
          </a:p>
          <a:p>
            <a:pPr marL="0" indent="0">
              <a:buNone/>
            </a:pPr>
            <a:r>
              <a:rPr lang="en-US">
                <a:latin typeface="Tenorite"/>
                <a:ea typeface="Calibri"/>
                <a:cs typeface="Calibri"/>
              </a:rPr>
              <a:t>• Waveform/audio signal generation</a:t>
            </a:r>
            <a:endParaRPr lang="en-US">
              <a:latin typeface="Tenorite"/>
            </a:endParaRPr>
          </a:p>
          <a:p>
            <a:endParaRPr lang="en-US"/>
          </a:p>
        </p:txBody>
      </p:sp>
      <p:sp>
        <p:nvSpPr>
          <p:cNvPr id="4" name="Slide Number Placeholder 3">
            <a:extLst>
              <a:ext uri="{FF2B5EF4-FFF2-40B4-BE49-F238E27FC236}">
                <a16:creationId xmlns:a16="http://schemas.microsoft.com/office/drawing/2014/main" id="{C37B435D-3BC8-5BA0-47D6-22675B16D558}"/>
              </a:ext>
            </a:extLst>
          </p:cNvPr>
          <p:cNvSpPr>
            <a:spLocks noGrp="1"/>
          </p:cNvSpPr>
          <p:nvPr>
            <p:ph type="sldNum" sz="quarter" idx="4"/>
          </p:nvPr>
        </p:nvSpPr>
        <p:spPr/>
        <p:txBody>
          <a:bodyPr/>
          <a:lstStyle/>
          <a:p>
            <a:fld id="{B5CEABB6-07DC-46E8-9B57-56EC44A396E5}" type="slidenum">
              <a:rPr lang="en-US" smtClean="0"/>
              <a:pPr/>
              <a:t>38</a:t>
            </a:fld>
            <a:endParaRPr lang="en-US"/>
          </a:p>
        </p:txBody>
      </p:sp>
      <p:pic>
        <p:nvPicPr>
          <p:cNvPr id="7" name="Picture 6" descr="A diagram of a data flow&#10;&#10;AI-generated content may be incorrect.">
            <a:extLst>
              <a:ext uri="{FF2B5EF4-FFF2-40B4-BE49-F238E27FC236}">
                <a16:creationId xmlns:a16="http://schemas.microsoft.com/office/drawing/2014/main" id="{128CA657-DAEA-3184-8CCE-04C27687B83A}"/>
              </a:ext>
            </a:extLst>
          </p:cNvPr>
          <p:cNvPicPr>
            <a:picLocks noChangeAspect="1"/>
          </p:cNvPicPr>
          <p:nvPr/>
        </p:nvPicPr>
        <p:blipFill>
          <a:blip r:embed="rId2"/>
          <a:stretch>
            <a:fillRect/>
          </a:stretch>
        </p:blipFill>
        <p:spPr>
          <a:xfrm>
            <a:off x="1926969" y="3034288"/>
            <a:ext cx="7519717" cy="2810414"/>
          </a:xfrm>
          <a:prstGeom prst="rect">
            <a:avLst/>
          </a:prstGeom>
        </p:spPr>
      </p:pic>
    </p:spTree>
    <p:extLst>
      <p:ext uri="{BB962C8B-B14F-4D97-AF65-F5344CB8AC3E}">
        <p14:creationId xmlns:p14="http://schemas.microsoft.com/office/powerpoint/2010/main" val="2190293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749EE-3743-2713-F349-D9CF666FC3F9}"/>
              </a:ext>
            </a:extLst>
          </p:cNvPr>
          <p:cNvSpPr>
            <a:spLocks noGrp="1"/>
          </p:cNvSpPr>
          <p:nvPr>
            <p:ph type="title"/>
          </p:nvPr>
        </p:nvSpPr>
        <p:spPr/>
        <p:txBody>
          <a:bodyPr>
            <a:normAutofit/>
          </a:bodyPr>
          <a:lstStyle/>
          <a:p>
            <a:r>
              <a:rPr lang="en-US" sz="2400">
                <a:latin typeface="Tenorite"/>
                <a:ea typeface="Calibri"/>
                <a:cs typeface="Calibri"/>
              </a:rPr>
              <a:t>Robust Learning</a:t>
            </a:r>
            <a:endParaRPr lang="en-US" sz="2400">
              <a:latin typeface="Tenorite"/>
            </a:endParaRPr>
          </a:p>
        </p:txBody>
      </p:sp>
      <p:sp>
        <p:nvSpPr>
          <p:cNvPr id="3" name="Content Placeholder 2">
            <a:extLst>
              <a:ext uri="{FF2B5EF4-FFF2-40B4-BE49-F238E27FC236}">
                <a16:creationId xmlns:a16="http://schemas.microsoft.com/office/drawing/2014/main" id="{0AD37402-23BC-0DD9-98DC-25DD3B8D35F5}"/>
              </a:ext>
            </a:extLst>
          </p:cNvPr>
          <p:cNvSpPr>
            <a:spLocks noGrp="1"/>
          </p:cNvSpPr>
          <p:nvPr>
            <p:ph sz="quarter" idx="10"/>
          </p:nvPr>
        </p:nvSpPr>
        <p:spPr>
          <a:xfrm>
            <a:off x="914399" y="2011363"/>
            <a:ext cx="11270543" cy="4227643"/>
          </a:xfrm>
        </p:spPr>
        <p:txBody>
          <a:bodyPr vert="horz" lIns="91440" tIns="45720" rIns="91440" bIns="45720" rtlCol="0" anchor="t">
            <a:normAutofit/>
          </a:bodyPr>
          <a:lstStyle/>
          <a:p>
            <a:pPr marL="0" indent="0">
              <a:buNone/>
            </a:pPr>
            <a:r>
              <a:rPr lang="en-US">
                <a:latin typeface="Tenorite"/>
                <a:ea typeface="Calibri"/>
                <a:cs typeface="Calibri"/>
              </a:rPr>
              <a:t>• Defense against adversarial attacks</a:t>
            </a:r>
            <a:endParaRPr lang="en-US">
              <a:latin typeface="Tenorite"/>
            </a:endParaRPr>
          </a:p>
          <a:p>
            <a:pPr marL="0" indent="0">
              <a:buNone/>
            </a:pPr>
            <a:r>
              <a:rPr lang="en-US">
                <a:latin typeface="Tenorite"/>
                <a:ea typeface="Calibri"/>
                <a:cs typeface="Calibri"/>
              </a:rPr>
              <a:t>   Diffusion models remove adversarial noise through   denoising.</a:t>
            </a:r>
            <a:endParaRPr lang="en-US">
              <a:latin typeface="Tenorite"/>
            </a:endParaRPr>
          </a:p>
          <a:p>
            <a:pPr marL="0" indent="0">
              <a:buNone/>
            </a:pPr>
            <a:r>
              <a:rPr lang="en-US">
                <a:latin typeface="Tenorite"/>
                <a:ea typeface="Calibri"/>
                <a:cs typeface="Calibri"/>
              </a:rPr>
              <a:t>• </a:t>
            </a:r>
            <a:r>
              <a:rPr lang="en-US" err="1">
                <a:latin typeface="Tenorite"/>
                <a:ea typeface="Calibri"/>
                <a:cs typeface="Calibri"/>
              </a:rPr>
              <a:t>DiffPure</a:t>
            </a:r>
            <a:r>
              <a:rPr lang="en-US">
                <a:latin typeface="Tenorite"/>
                <a:ea typeface="Calibri"/>
                <a:cs typeface="Calibri"/>
              </a:rPr>
              <a:t> purification</a:t>
            </a:r>
            <a:endParaRPr lang="en-US">
              <a:latin typeface="Tenorite"/>
            </a:endParaRPr>
          </a:p>
          <a:p>
            <a:pPr marL="0" indent="0">
              <a:buNone/>
            </a:pPr>
            <a:r>
              <a:rPr lang="en-US">
                <a:latin typeface="Tenorite"/>
                <a:ea typeface="Calibri"/>
                <a:cs typeface="Calibri"/>
              </a:rPr>
              <a:t>   Adds noise → reverses diffusion → purifies the   attacked   input.</a:t>
            </a:r>
            <a:endParaRPr lang="en-US">
              <a:latin typeface="Tenorite"/>
            </a:endParaRPr>
          </a:p>
          <a:p>
            <a:pPr marL="0" indent="0">
              <a:buNone/>
            </a:pPr>
            <a:r>
              <a:rPr lang="en-US">
                <a:latin typeface="Tenorite"/>
                <a:ea typeface="Calibri"/>
                <a:cs typeface="Calibri"/>
              </a:rPr>
              <a:t>• Randomized purification</a:t>
            </a:r>
            <a:endParaRPr lang="en-US">
              <a:latin typeface="Tenorite"/>
            </a:endParaRPr>
          </a:p>
          <a:p>
            <a:pPr marL="0" indent="0">
              <a:buNone/>
            </a:pPr>
            <a:r>
              <a:rPr lang="en-US">
                <a:latin typeface="Tenorite"/>
                <a:ea typeface="Calibri"/>
                <a:cs typeface="Calibri"/>
              </a:rPr>
              <a:t>   Uses random noise injection to break adversarial patterns.</a:t>
            </a:r>
            <a:endParaRPr lang="en-US">
              <a:latin typeface="Tenorite"/>
            </a:endParaRPr>
          </a:p>
          <a:p>
            <a:pPr marL="0" indent="0">
              <a:buNone/>
            </a:pPr>
            <a:r>
              <a:rPr lang="en-US">
                <a:latin typeface="Tenorite"/>
                <a:ea typeface="Calibri"/>
                <a:cs typeface="Calibri"/>
              </a:rPr>
              <a:t>• Guided diffusion for robustness</a:t>
            </a:r>
            <a:endParaRPr lang="en-US">
              <a:latin typeface="Tenorite"/>
            </a:endParaRPr>
          </a:p>
          <a:p>
            <a:pPr marL="0" indent="0">
              <a:buNone/>
            </a:pPr>
            <a:r>
              <a:rPr lang="en-US">
                <a:latin typeface="Tenorite"/>
                <a:ea typeface="Calibri"/>
                <a:cs typeface="Calibri"/>
              </a:rPr>
              <a:t>   Guided denoising generates stable, attack-resistant outputs.</a:t>
            </a:r>
            <a:endParaRPr lang="en-US">
              <a:latin typeface="Tenorite"/>
            </a:endParaRPr>
          </a:p>
          <a:p>
            <a:endParaRPr lang="en-US"/>
          </a:p>
        </p:txBody>
      </p:sp>
      <p:sp>
        <p:nvSpPr>
          <p:cNvPr id="4" name="Slide Number Placeholder 3">
            <a:extLst>
              <a:ext uri="{FF2B5EF4-FFF2-40B4-BE49-F238E27FC236}">
                <a16:creationId xmlns:a16="http://schemas.microsoft.com/office/drawing/2014/main" id="{392E6C82-7342-7E62-0959-F726A8D24EEE}"/>
              </a:ext>
            </a:extLst>
          </p:cNvPr>
          <p:cNvSpPr>
            <a:spLocks noGrp="1"/>
          </p:cNvSpPr>
          <p:nvPr>
            <p:ph type="sldNum" sz="quarter" idx="4"/>
          </p:nvPr>
        </p:nvSpPr>
        <p:spPr/>
        <p:txBody>
          <a:bodyPr/>
          <a:lstStyle/>
          <a:p>
            <a:fld id="{B5CEABB6-07DC-46E8-9B57-56EC44A396E5}" type="slidenum">
              <a:rPr lang="en-US" smtClean="0"/>
              <a:pPr/>
              <a:t>39</a:t>
            </a:fld>
            <a:endParaRPr lang="en-US"/>
          </a:p>
        </p:txBody>
      </p:sp>
    </p:spTree>
    <p:extLst>
      <p:ext uri="{BB962C8B-B14F-4D97-AF65-F5344CB8AC3E}">
        <p14:creationId xmlns:p14="http://schemas.microsoft.com/office/powerpoint/2010/main" val="254305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2ACBB-0559-2DE7-0ADA-B0156B297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C37FC-7C70-A531-B1FE-5F3EBADB7E15}"/>
              </a:ext>
            </a:extLst>
          </p:cNvPr>
          <p:cNvSpPr>
            <a:spLocks noGrp="1"/>
          </p:cNvSpPr>
          <p:nvPr>
            <p:ph type="title"/>
          </p:nvPr>
        </p:nvSpPr>
        <p:spPr>
          <a:xfrm>
            <a:off x="914399" y="365125"/>
            <a:ext cx="8976930" cy="593203"/>
          </a:xfrm>
        </p:spPr>
        <p:txBody>
          <a:bodyPr>
            <a:normAutofit/>
          </a:bodyPr>
          <a:lstStyle/>
          <a:p>
            <a:r>
              <a:rPr lang="en-US" sz="2400" b="1">
                <a:ea typeface="+mj-lt"/>
                <a:cs typeface="+mj-lt"/>
              </a:rPr>
              <a:t>Score-Based Generative Models (SGMs)</a:t>
            </a:r>
            <a:endParaRPr lang="en-US" b="1"/>
          </a:p>
        </p:txBody>
      </p:sp>
      <p:sp>
        <p:nvSpPr>
          <p:cNvPr id="4" name="Slide Number Placeholder 3">
            <a:extLst>
              <a:ext uri="{FF2B5EF4-FFF2-40B4-BE49-F238E27FC236}">
                <a16:creationId xmlns:a16="http://schemas.microsoft.com/office/drawing/2014/main" id="{B1A3B15D-F408-4415-FFD2-C391D7EACF04}"/>
              </a:ext>
            </a:extLst>
          </p:cNvPr>
          <p:cNvSpPr>
            <a:spLocks noGrp="1"/>
          </p:cNvSpPr>
          <p:nvPr>
            <p:ph type="sldNum" sz="quarter" idx="4"/>
          </p:nvPr>
        </p:nvSpPr>
        <p:spPr/>
        <p:txBody>
          <a:bodyPr/>
          <a:lstStyle/>
          <a:p>
            <a:fld id="{B5CEABB6-07DC-46E8-9B57-56EC44A396E5}" type="slidenum">
              <a:rPr lang="en-US" smtClean="0"/>
              <a:pPr/>
              <a:t>4</a:t>
            </a:fld>
            <a:endParaRPr lang="en-US"/>
          </a:p>
        </p:txBody>
      </p:sp>
      <p:sp>
        <p:nvSpPr>
          <p:cNvPr id="7" name="TextBox 6">
            <a:extLst>
              <a:ext uri="{FF2B5EF4-FFF2-40B4-BE49-F238E27FC236}">
                <a16:creationId xmlns:a16="http://schemas.microsoft.com/office/drawing/2014/main" id="{11C968CF-9972-AF81-F4C8-E162FF2C0167}"/>
              </a:ext>
            </a:extLst>
          </p:cNvPr>
          <p:cNvSpPr txBox="1"/>
          <p:nvPr/>
        </p:nvSpPr>
        <p:spPr>
          <a:xfrm>
            <a:off x="1038087" y="961928"/>
            <a:ext cx="9687421"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t>SGMs use score functions: </a:t>
            </a:r>
            <a:endParaRPr lang="en-US"/>
          </a:p>
          <a:p>
            <a:pPr marL="342900" indent="-342900">
              <a:buFont typeface="Arial"/>
              <a:buChar char="•"/>
            </a:pPr>
            <a:endParaRPr lang="en-US" sz="2000"/>
          </a:p>
          <a:p>
            <a:pPr marL="342900" indent="-342900">
              <a:buFont typeface="Arial"/>
              <a:buChar char="•"/>
            </a:pPr>
            <a:r>
              <a:rPr lang="en-US" sz="2000"/>
              <a:t> Idea: Add noise at multiple scales, then train a network to estimate the score field.</a:t>
            </a:r>
          </a:p>
          <a:p>
            <a:pPr marL="342900" indent="-342900">
              <a:buFont typeface="Arial"/>
              <a:buChar char="•"/>
            </a:pPr>
            <a:r>
              <a:rPr lang="en-US" sz="2000"/>
              <a:t> Noise perturbation:</a:t>
            </a:r>
          </a:p>
          <a:p>
            <a:pPr marL="342900" indent="-342900">
              <a:buFont typeface="Arial"/>
              <a:buChar char="•"/>
            </a:pPr>
            <a:endParaRPr lang="en-US" sz="2000"/>
          </a:p>
          <a:p>
            <a:pPr marL="342900" indent="-342900">
              <a:buFont typeface="Arial"/>
              <a:buChar char="•"/>
            </a:pPr>
            <a:endParaRPr lang="en-US" sz="2000"/>
          </a:p>
          <a:p>
            <a:pPr marL="342900" indent="-342900">
              <a:buFont typeface="Arial"/>
              <a:buChar char="•"/>
            </a:pPr>
            <a:r>
              <a:rPr lang="en-US" sz="2000"/>
              <a:t>A Noise-Conditional Score Network (NCSN) learns: </a:t>
            </a:r>
          </a:p>
          <a:p>
            <a:pPr marL="342900" indent="-342900">
              <a:buFont typeface="Arial"/>
              <a:buChar char="•"/>
            </a:pPr>
            <a:endParaRPr lang="en-US" sz="2000"/>
          </a:p>
          <a:p>
            <a:pPr marL="342900" indent="-342900">
              <a:buFont typeface="Arial"/>
              <a:buChar char="•"/>
            </a:pPr>
            <a:endParaRPr lang="en-US" sz="2000" b="1"/>
          </a:p>
          <a:p>
            <a:pPr marL="342900" indent="-342900">
              <a:buFont typeface="Arial"/>
              <a:buChar char="•"/>
            </a:pPr>
            <a:r>
              <a:rPr lang="en-US" sz="2000" b="1"/>
              <a:t>Training: Denoising Score Matching </a:t>
            </a:r>
          </a:p>
          <a:p>
            <a:endParaRPr lang="en-US"/>
          </a:p>
          <a:p>
            <a:pPr algn="ctr"/>
            <a:endParaRPr lang="en-US"/>
          </a:p>
        </p:txBody>
      </p:sp>
      <p:pic>
        <p:nvPicPr>
          <p:cNvPr id="9" name="Picture 8">
            <a:extLst>
              <a:ext uri="{FF2B5EF4-FFF2-40B4-BE49-F238E27FC236}">
                <a16:creationId xmlns:a16="http://schemas.microsoft.com/office/drawing/2014/main" id="{6E4769D3-776F-B9A9-DA50-392D99BEC2BA}"/>
              </a:ext>
            </a:extLst>
          </p:cNvPr>
          <p:cNvPicPr>
            <a:picLocks noChangeAspect="1"/>
          </p:cNvPicPr>
          <p:nvPr/>
        </p:nvPicPr>
        <p:blipFill>
          <a:blip r:embed="rId2"/>
          <a:stretch>
            <a:fillRect/>
          </a:stretch>
        </p:blipFill>
        <p:spPr>
          <a:xfrm>
            <a:off x="4238266" y="1139496"/>
            <a:ext cx="2076450" cy="409575"/>
          </a:xfrm>
          <a:prstGeom prst="rect">
            <a:avLst/>
          </a:prstGeom>
        </p:spPr>
      </p:pic>
      <p:pic>
        <p:nvPicPr>
          <p:cNvPr id="10" name="Picture 9">
            <a:extLst>
              <a:ext uri="{FF2B5EF4-FFF2-40B4-BE49-F238E27FC236}">
                <a16:creationId xmlns:a16="http://schemas.microsoft.com/office/drawing/2014/main" id="{CB37B0AA-1EA9-9322-7074-5D246C60D601}"/>
              </a:ext>
            </a:extLst>
          </p:cNvPr>
          <p:cNvPicPr>
            <a:picLocks noChangeAspect="1"/>
          </p:cNvPicPr>
          <p:nvPr/>
        </p:nvPicPr>
        <p:blipFill>
          <a:blip r:embed="rId3"/>
          <a:stretch>
            <a:fillRect/>
          </a:stretch>
        </p:blipFill>
        <p:spPr>
          <a:xfrm>
            <a:off x="4023953" y="2179608"/>
            <a:ext cx="2505075" cy="457200"/>
          </a:xfrm>
          <a:prstGeom prst="rect">
            <a:avLst/>
          </a:prstGeom>
        </p:spPr>
      </p:pic>
      <p:pic>
        <p:nvPicPr>
          <p:cNvPr id="11" name="Picture 10">
            <a:extLst>
              <a:ext uri="{FF2B5EF4-FFF2-40B4-BE49-F238E27FC236}">
                <a16:creationId xmlns:a16="http://schemas.microsoft.com/office/drawing/2014/main" id="{D8D83062-7B35-32E7-D9AA-A4DA3E3C578C}"/>
              </a:ext>
            </a:extLst>
          </p:cNvPr>
          <p:cNvPicPr>
            <a:picLocks noChangeAspect="1"/>
          </p:cNvPicPr>
          <p:nvPr/>
        </p:nvPicPr>
        <p:blipFill>
          <a:blip r:embed="rId4"/>
          <a:stretch>
            <a:fillRect/>
          </a:stretch>
        </p:blipFill>
        <p:spPr>
          <a:xfrm>
            <a:off x="3981091" y="3195638"/>
            <a:ext cx="2590800" cy="466725"/>
          </a:xfrm>
          <a:prstGeom prst="rect">
            <a:avLst/>
          </a:prstGeom>
        </p:spPr>
      </p:pic>
      <p:pic>
        <p:nvPicPr>
          <p:cNvPr id="12" name="Picture 11">
            <a:extLst>
              <a:ext uri="{FF2B5EF4-FFF2-40B4-BE49-F238E27FC236}">
                <a16:creationId xmlns:a16="http://schemas.microsoft.com/office/drawing/2014/main" id="{A4D8CA92-C5B4-1694-9347-BB4ECD700BE5}"/>
              </a:ext>
            </a:extLst>
          </p:cNvPr>
          <p:cNvPicPr>
            <a:picLocks noChangeAspect="1"/>
          </p:cNvPicPr>
          <p:nvPr/>
        </p:nvPicPr>
        <p:blipFill>
          <a:blip r:embed="rId5"/>
          <a:stretch>
            <a:fillRect/>
          </a:stretch>
        </p:blipFill>
        <p:spPr>
          <a:xfrm>
            <a:off x="3847740" y="4398843"/>
            <a:ext cx="2857500" cy="561975"/>
          </a:xfrm>
          <a:prstGeom prst="rect">
            <a:avLst/>
          </a:prstGeom>
        </p:spPr>
      </p:pic>
    </p:spTree>
    <p:extLst>
      <p:ext uri="{BB962C8B-B14F-4D97-AF65-F5344CB8AC3E}">
        <p14:creationId xmlns:p14="http://schemas.microsoft.com/office/powerpoint/2010/main" val="261627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08AEB-6BC5-5F2E-46F6-F3A525608E7D}"/>
              </a:ext>
            </a:extLst>
          </p:cNvPr>
          <p:cNvSpPr>
            <a:spLocks noGrp="1"/>
          </p:cNvSpPr>
          <p:nvPr>
            <p:ph type="title"/>
          </p:nvPr>
        </p:nvSpPr>
        <p:spPr>
          <a:xfrm>
            <a:off x="914399" y="365125"/>
            <a:ext cx="9746542" cy="1646555"/>
          </a:xfrm>
        </p:spPr>
        <p:txBody>
          <a:bodyPr>
            <a:normAutofit/>
          </a:bodyPr>
          <a:lstStyle/>
          <a:p>
            <a:r>
              <a:rPr lang="en-US" sz="2400">
                <a:latin typeface="Tenorite"/>
                <a:ea typeface="Calibri"/>
                <a:cs typeface="Calibri"/>
              </a:rPr>
              <a:t>Interdisciplinary Applications</a:t>
            </a:r>
            <a:endParaRPr lang="en-US" sz="2400">
              <a:latin typeface="Tenorite"/>
            </a:endParaRPr>
          </a:p>
        </p:txBody>
      </p:sp>
      <p:sp>
        <p:nvSpPr>
          <p:cNvPr id="3" name="Content Placeholder 2">
            <a:extLst>
              <a:ext uri="{FF2B5EF4-FFF2-40B4-BE49-F238E27FC236}">
                <a16:creationId xmlns:a16="http://schemas.microsoft.com/office/drawing/2014/main" id="{B486D737-9D27-A110-2BD1-3AE5F7E2125E}"/>
              </a:ext>
            </a:extLst>
          </p:cNvPr>
          <p:cNvSpPr>
            <a:spLocks noGrp="1"/>
          </p:cNvSpPr>
          <p:nvPr>
            <p:ph sz="quarter" idx="10"/>
          </p:nvPr>
        </p:nvSpPr>
        <p:spPr>
          <a:xfrm>
            <a:off x="914399" y="2011363"/>
            <a:ext cx="10364770" cy="4227643"/>
          </a:xfrm>
        </p:spPr>
        <p:txBody>
          <a:bodyPr vert="horz" lIns="91440" tIns="45720" rIns="91440" bIns="45720" rtlCol="0" anchor="t">
            <a:normAutofit/>
          </a:bodyPr>
          <a:lstStyle/>
          <a:p>
            <a:pPr marL="0" indent="0">
              <a:buNone/>
            </a:pPr>
            <a:r>
              <a:rPr lang="en-US">
                <a:latin typeface="Tenorite"/>
                <a:ea typeface="Calibri"/>
                <a:cs typeface="Calibri"/>
              </a:rPr>
              <a:t>• Drug design (</a:t>
            </a:r>
            <a:r>
              <a:rPr lang="en-US" err="1">
                <a:latin typeface="Tenorite"/>
                <a:ea typeface="Calibri"/>
                <a:cs typeface="Calibri"/>
              </a:rPr>
              <a:t>IPDiff</a:t>
            </a:r>
            <a:r>
              <a:rPr lang="en-US">
                <a:latin typeface="Tenorite"/>
                <a:ea typeface="Calibri"/>
                <a:cs typeface="Calibri"/>
              </a:rPr>
              <a:t>, </a:t>
            </a:r>
            <a:r>
              <a:rPr lang="en-US" err="1">
                <a:latin typeface="Tenorite"/>
                <a:ea typeface="Calibri"/>
                <a:cs typeface="Calibri"/>
              </a:rPr>
              <a:t>BindDM</a:t>
            </a:r>
            <a:r>
              <a:rPr lang="en-US">
                <a:latin typeface="Tenorite"/>
                <a:ea typeface="Calibri"/>
                <a:cs typeface="Calibri"/>
              </a:rPr>
              <a:t>, </a:t>
            </a:r>
            <a:r>
              <a:rPr lang="en-US" err="1">
                <a:latin typeface="Tenorite"/>
                <a:ea typeface="Calibri"/>
                <a:cs typeface="Calibri"/>
              </a:rPr>
              <a:t>IRDiff</a:t>
            </a:r>
            <a:r>
              <a:rPr lang="en-US">
                <a:latin typeface="Tenorite"/>
                <a:ea typeface="Calibri"/>
                <a:cs typeface="Calibri"/>
              </a:rPr>
              <a:t>)</a:t>
            </a:r>
            <a:endParaRPr lang="en-US">
              <a:latin typeface="Tenorite"/>
            </a:endParaRPr>
          </a:p>
          <a:p>
            <a:pPr marL="0" indent="0">
              <a:buNone/>
            </a:pPr>
            <a:r>
              <a:rPr lang="en-US">
                <a:latin typeface="Tenorite"/>
                <a:ea typeface="Calibri"/>
                <a:cs typeface="Calibri"/>
              </a:rPr>
              <a:t>• Molecule/protein generation</a:t>
            </a:r>
            <a:endParaRPr lang="en-US">
              <a:latin typeface="Tenorite"/>
            </a:endParaRPr>
          </a:p>
          <a:p>
            <a:pPr marL="0" indent="0">
              <a:buNone/>
            </a:pPr>
            <a:r>
              <a:rPr lang="en-US">
                <a:latin typeface="Tenorite"/>
                <a:ea typeface="Calibri"/>
                <a:cs typeface="Calibri"/>
              </a:rPr>
              <a:t>• Material design</a:t>
            </a:r>
            <a:endParaRPr lang="en-US">
              <a:latin typeface="Tenorite"/>
            </a:endParaRPr>
          </a:p>
          <a:p>
            <a:pPr marL="0" indent="0">
              <a:buNone/>
            </a:pPr>
            <a:r>
              <a:rPr lang="en-US">
                <a:latin typeface="Tenorite"/>
                <a:ea typeface="Calibri"/>
                <a:cs typeface="Calibri"/>
              </a:rPr>
              <a:t>• Medical image reconstruction</a:t>
            </a:r>
            <a:endParaRPr lang="en-US">
              <a:latin typeface="Tenorite"/>
            </a:endParaRPr>
          </a:p>
          <a:p>
            <a:endParaRPr lang="en-US"/>
          </a:p>
        </p:txBody>
      </p:sp>
      <p:sp>
        <p:nvSpPr>
          <p:cNvPr id="4" name="Slide Number Placeholder 3">
            <a:extLst>
              <a:ext uri="{FF2B5EF4-FFF2-40B4-BE49-F238E27FC236}">
                <a16:creationId xmlns:a16="http://schemas.microsoft.com/office/drawing/2014/main" id="{C02C5BC5-04CC-FB40-07FB-736D20662D1A}"/>
              </a:ext>
            </a:extLst>
          </p:cNvPr>
          <p:cNvSpPr>
            <a:spLocks noGrp="1"/>
          </p:cNvSpPr>
          <p:nvPr>
            <p:ph type="sldNum" sz="quarter" idx="4"/>
          </p:nvPr>
        </p:nvSpPr>
        <p:spPr/>
        <p:txBody>
          <a:bodyPr/>
          <a:lstStyle/>
          <a:p>
            <a:fld id="{B5CEABB6-07DC-46E8-9B57-56EC44A396E5}" type="slidenum">
              <a:rPr lang="en-US" smtClean="0"/>
              <a:pPr/>
              <a:t>40</a:t>
            </a:fld>
            <a:endParaRPr lang="en-US"/>
          </a:p>
        </p:txBody>
      </p:sp>
      <p:pic>
        <p:nvPicPr>
          <p:cNvPr id="5" name="Picture 4" descr="A diagram of a protein transfer&#10;&#10;AI-generated content may be incorrect.">
            <a:extLst>
              <a:ext uri="{FF2B5EF4-FFF2-40B4-BE49-F238E27FC236}">
                <a16:creationId xmlns:a16="http://schemas.microsoft.com/office/drawing/2014/main" id="{AAF59452-F977-B602-C4C9-DFB7113439D3}"/>
              </a:ext>
            </a:extLst>
          </p:cNvPr>
          <p:cNvPicPr>
            <a:picLocks noChangeAspect="1"/>
          </p:cNvPicPr>
          <p:nvPr/>
        </p:nvPicPr>
        <p:blipFill>
          <a:blip r:embed="rId2"/>
          <a:srcRect l="1598" r="1370" b="609"/>
          <a:stretch>
            <a:fillRect/>
          </a:stretch>
        </p:blipFill>
        <p:spPr>
          <a:xfrm>
            <a:off x="5163376" y="2012587"/>
            <a:ext cx="6104807" cy="3275949"/>
          </a:xfrm>
          <a:prstGeom prst="rect">
            <a:avLst/>
          </a:prstGeom>
        </p:spPr>
      </p:pic>
    </p:spTree>
    <p:extLst>
      <p:ext uri="{BB962C8B-B14F-4D97-AF65-F5344CB8AC3E}">
        <p14:creationId xmlns:p14="http://schemas.microsoft.com/office/powerpoint/2010/main" val="3704393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383A-3E70-B4B2-0EB5-EBFFC5316F55}"/>
              </a:ext>
            </a:extLst>
          </p:cNvPr>
          <p:cNvSpPr>
            <a:spLocks noGrp="1"/>
          </p:cNvSpPr>
          <p:nvPr>
            <p:ph type="title"/>
          </p:nvPr>
        </p:nvSpPr>
        <p:spPr/>
        <p:txBody>
          <a:bodyPr>
            <a:normAutofit/>
          </a:bodyPr>
          <a:lstStyle/>
          <a:p>
            <a:r>
              <a:rPr lang="en-US" sz="2400">
                <a:latin typeface="Tenorite"/>
                <a:ea typeface="Calibri"/>
                <a:cs typeface="Calibri"/>
              </a:rPr>
              <a:t>Summary</a:t>
            </a:r>
            <a:endParaRPr lang="en-US" sz="2400">
              <a:latin typeface="Tenorite"/>
            </a:endParaRPr>
          </a:p>
        </p:txBody>
      </p:sp>
      <p:sp>
        <p:nvSpPr>
          <p:cNvPr id="3" name="Content Placeholder 2">
            <a:extLst>
              <a:ext uri="{FF2B5EF4-FFF2-40B4-BE49-F238E27FC236}">
                <a16:creationId xmlns:a16="http://schemas.microsoft.com/office/drawing/2014/main" id="{10EA32CB-F60C-3F97-2229-8F2A04E79D33}"/>
              </a:ext>
            </a:extLst>
          </p:cNvPr>
          <p:cNvSpPr>
            <a:spLocks noGrp="1"/>
          </p:cNvSpPr>
          <p:nvPr>
            <p:ph sz="quarter" idx="10"/>
          </p:nvPr>
        </p:nvSpPr>
        <p:spPr>
          <a:xfrm>
            <a:off x="914399" y="2011363"/>
            <a:ext cx="10120354" cy="4227643"/>
          </a:xfrm>
        </p:spPr>
        <p:txBody>
          <a:bodyPr vert="horz" lIns="91440" tIns="45720" rIns="91440" bIns="45720" rtlCol="0" anchor="t">
            <a:normAutofit/>
          </a:bodyPr>
          <a:lstStyle/>
          <a:p>
            <a:pPr marL="0" indent="0">
              <a:buNone/>
            </a:pPr>
            <a:r>
              <a:rPr lang="en-US">
                <a:latin typeface="Calibri"/>
                <a:ea typeface="Calibri"/>
                <a:cs typeface="Calibri"/>
              </a:rPr>
              <a:t>•</a:t>
            </a:r>
            <a:r>
              <a:rPr lang="en-US" sz="3200">
                <a:latin typeface="Calibri"/>
                <a:ea typeface="Calibri"/>
                <a:cs typeface="Calibri"/>
              </a:rPr>
              <a:t> </a:t>
            </a:r>
            <a:r>
              <a:rPr lang="en-US">
                <a:latin typeface="Tenorite"/>
                <a:ea typeface="Calibri"/>
                <a:cs typeface="Calibri"/>
              </a:rPr>
              <a:t>Diffusion models are used across vision, language, multi-modal tasks, time-series, security, and sciences.</a:t>
            </a:r>
            <a:endParaRPr lang="en-US">
              <a:latin typeface="Tenorite"/>
            </a:endParaRPr>
          </a:p>
          <a:p>
            <a:pPr marL="0" indent="0">
              <a:buNone/>
            </a:pPr>
            <a:r>
              <a:rPr lang="en-US">
                <a:latin typeface="Tenorite"/>
                <a:ea typeface="Calibri"/>
                <a:cs typeface="Calibri"/>
              </a:rPr>
              <a:t>• They outperform GANs in stability and quality.</a:t>
            </a:r>
            <a:endParaRPr lang="en-US">
              <a:latin typeface="Tenorite"/>
            </a:endParaRPr>
          </a:p>
          <a:p>
            <a:pPr marL="0" indent="0">
              <a:buNone/>
            </a:pPr>
            <a:r>
              <a:rPr lang="en-US">
                <a:latin typeface="Tenorite"/>
                <a:ea typeface="Calibri"/>
                <a:cs typeface="Calibri"/>
              </a:rPr>
              <a:t>• Their controllability makes them suitable for real-world tasks.</a:t>
            </a:r>
            <a:endParaRPr lang="en-US">
              <a:latin typeface="Tenorite"/>
            </a:endParaRPr>
          </a:p>
        </p:txBody>
      </p:sp>
      <p:sp>
        <p:nvSpPr>
          <p:cNvPr id="4" name="Slide Number Placeholder 3">
            <a:extLst>
              <a:ext uri="{FF2B5EF4-FFF2-40B4-BE49-F238E27FC236}">
                <a16:creationId xmlns:a16="http://schemas.microsoft.com/office/drawing/2014/main" id="{8E65EA51-7C06-509E-F938-7CCF3DFDBC41}"/>
              </a:ext>
            </a:extLst>
          </p:cNvPr>
          <p:cNvSpPr>
            <a:spLocks noGrp="1"/>
          </p:cNvSpPr>
          <p:nvPr>
            <p:ph type="sldNum" sz="quarter" idx="4"/>
          </p:nvPr>
        </p:nvSpPr>
        <p:spPr/>
        <p:txBody>
          <a:bodyPr/>
          <a:lstStyle/>
          <a:p>
            <a:fld id="{B5CEABB6-07DC-46E8-9B57-56EC44A396E5}" type="slidenum">
              <a:rPr lang="en-US" smtClean="0"/>
              <a:pPr/>
              <a:t>41</a:t>
            </a:fld>
            <a:endParaRPr lang="en-US"/>
          </a:p>
        </p:txBody>
      </p:sp>
    </p:spTree>
    <p:extLst>
      <p:ext uri="{BB962C8B-B14F-4D97-AF65-F5344CB8AC3E}">
        <p14:creationId xmlns:p14="http://schemas.microsoft.com/office/powerpoint/2010/main" val="3372216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5631EE-3F4C-CA75-6DEF-6C461603F6FD}"/>
              </a:ext>
            </a:extLst>
          </p:cNvPr>
          <p:cNvSpPr>
            <a:spLocks noGrp="1"/>
          </p:cNvSpPr>
          <p:nvPr>
            <p:ph type="title"/>
          </p:nvPr>
        </p:nvSpPr>
        <p:spPr>
          <a:xfrm>
            <a:off x="602077" y="584477"/>
            <a:ext cx="10675520" cy="1162141"/>
          </a:xfrm>
        </p:spPr>
        <p:txBody>
          <a:bodyPr>
            <a:normAutofit/>
          </a:bodyPr>
          <a:lstStyle/>
          <a:p>
            <a:r>
              <a:rPr lang="en-US" sz="2400"/>
              <a:t>CONCLUSION</a:t>
            </a:r>
          </a:p>
        </p:txBody>
      </p:sp>
      <p:sp>
        <p:nvSpPr>
          <p:cNvPr id="7" name="TextBox 6">
            <a:extLst>
              <a:ext uri="{FF2B5EF4-FFF2-40B4-BE49-F238E27FC236}">
                <a16:creationId xmlns:a16="http://schemas.microsoft.com/office/drawing/2014/main" id="{CB00FB7E-56A0-8C18-B186-589A477A3FA9}"/>
              </a:ext>
            </a:extLst>
          </p:cNvPr>
          <p:cNvSpPr txBox="1"/>
          <p:nvPr/>
        </p:nvSpPr>
        <p:spPr>
          <a:xfrm>
            <a:off x="595313" y="1738313"/>
            <a:ext cx="1066799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
              <a:buChar char="•"/>
            </a:pPr>
            <a:r>
              <a:rPr lang="en-US" sz="2000"/>
              <a:t>Gave a broad overview of diffusion models and explained the three main formulations: </a:t>
            </a:r>
            <a:r>
              <a:rPr lang="en-US" sz="2000" b="1"/>
              <a:t>DDPMs</a:t>
            </a:r>
            <a:r>
              <a:rPr lang="en-US" sz="2000"/>
              <a:t>, </a:t>
            </a:r>
            <a:r>
              <a:rPr lang="en-US" sz="2000" b="1"/>
              <a:t>SGMs</a:t>
            </a:r>
            <a:r>
              <a:rPr lang="en-US" sz="2000"/>
              <a:t>, and </a:t>
            </a:r>
            <a:r>
              <a:rPr lang="en-US" sz="2000" b="1"/>
              <a:t>Score SDEs</a:t>
            </a:r>
            <a:r>
              <a:rPr lang="en-US" sz="2000"/>
              <a:t>.</a:t>
            </a:r>
          </a:p>
          <a:p>
            <a:pPr marL="228600" indent="-228600" algn="just">
              <a:buFont typeface=""/>
              <a:buChar char="•"/>
            </a:pPr>
            <a:r>
              <a:rPr lang="en-US" sz="2000"/>
              <a:t>Reviewed recent advancements focusing on </a:t>
            </a:r>
            <a:r>
              <a:rPr lang="en-US" sz="2000" b="1"/>
              <a:t>sampling efficiency</a:t>
            </a:r>
            <a:r>
              <a:rPr lang="en-US" sz="2000"/>
              <a:t>, </a:t>
            </a:r>
            <a:r>
              <a:rPr lang="en-US" sz="2000" b="1"/>
              <a:t>likelihood improvement</a:t>
            </a:r>
            <a:r>
              <a:rPr lang="en-US" sz="2000"/>
              <a:t>, and </a:t>
            </a:r>
            <a:r>
              <a:rPr lang="en-US" sz="2000" b="1"/>
              <a:t>handling structured or complex data</a:t>
            </a:r>
            <a:r>
              <a:rPr lang="en-US" sz="2000"/>
              <a:t>.</a:t>
            </a:r>
          </a:p>
          <a:p>
            <a:pPr marL="228600" indent="-228600" algn="just">
              <a:buFont typeface=""/>
              <a:buChar char="•"/>
            </a:pPr>
            <a:r>
              <a:rPr lang="en-US" sz="2000"/>
              <a:t>Discussed how diffusion models relate to other generative models and the advantages of integrating them.</a:t>
            </a:r>
          </a:p>
          <a:p>
            <a:pPr marL="228600" indent="-228600" algn="just">
              <a:buFont typeface=""/>
              <a:buChar char="•"/>
            </a:pPr>
            <a:r>
              <a:rPr lang="en-US" sz="2000"/>
              <a:t>Summarized applications across several domains, showing their wide practical use.</a:t>
            </a:r>
          </a:p>
        </p:txBody>
      </p:sp>
    </p:spTree>
    <p:extLst>
      <p:ext uri="{BB962C8B-B14F-4D97-AF65-F5344CB8AC3E}">
        <p14:creationId xmlns:p14="http://schemas.microsoft.com/office/powerpoint/2010/main" val="2323500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5C94A-2770-787A-EF26-A0D37018FCCC}"/>
              </a:ext>
            </a:extLst>
          </p:cNvPr>
          <p:cNvSpPr>
            <a:spLocks noGrp="1"/>
          </p:cNvSpPr>
          <p:nvPr>
            <p:ph type="title"/>
          </p:nvPr>
        </p:nvSpPr>
        <p:spPr>
          <a:xfrm>
            <a:off x="923545" y="584477"/>
            <a:ext cx="10354052" cy="733516"/>
          </a:xfrm>
        </p:spPr>
        <p:txBody>
          <a:bodyPr>
            <a:normAutofit/>
          </a:bodyPr>
          <a:lstStyle/>
          <a:p>
            <a:r>
              <a:rPr lang="en-US" sz="2400"/>
              <a:t>IMAGES</a:t>
            </a:r>
          </a:p>
        </p:txBody>
      </p:sp>
      <p:sp>
        <p:nvSpPr>
          <p:cNvPr id="4" name="Slide Number Placeholder 3">
            <a:extLst>
              <a:ext uri="{FF2B5EF4-FFF2-40B4-BE49-F238E27FC236}">
                <a16:creationId xmlns:a16="http://schemas.microsoft.com/office/drawing/2014/main" id="{1ABCFEF6-87EC-2AC9-15C9-1E428AF53DFE}"/>
              </a:ext>
            </a:extLst>
          </p:cNvPr>
          <p:cNvSpPr>
            <a:spLocks noGrp="1"/>
          </p:cNvSpPr>
          <p:nvPr>
            <p:ph type="sldNum" sz="quarter" idx="4"/>
          </p:nvPr>
        </p:nvSpPr>
        <p:spPr/>
        <p:txBody>
          <a:bodyPr/>
          <a:lstStyle/>
          <a:p>
            <a:fld id="{B5CEABB6-07DC-46E8-9B57-56EC44A396E5}" type="slidenum">
              <a:rPr lang="en-US" smtClean="0"/>
              <a:pPr/>
              <a:t>43</a:t>
            </a:fld>
            <a:endParaRPr lang="en-US"/>
          </a:p>
        </p:txBody>
      </p:sp>
      <p:sp>
        <p:nvSpPr>
          <p:cNvPr id="5" name="TextBox 4">
            <a:extLst>
              <a:ext uri="{FF2B5EF4-FFF2-40B4-BE49-F238E27FC236}">
                <a16:creationId xmlns:a16="http://schemas.microsoft.com/office/drawing/2014/main" id="{BA976081-2D80-DEB8-F220-549B4D14E9BE}"/>
              </a:ext>
            </a:extLst>
          </p:cNvPr>
          <p:cNvSpPr txBox="1"/>
          <p:nvPr/>
        </p:nvSpPr>
        <p:spPr>
          <a:xfrm>
            <a:off x="928688" y="1321594"/>
            <a:ext cx="491728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t>A fantasy dragon flying above a medieval castle, dramatic lighting, high detail.</a:t>
            </a:r>
          </a:p>
          <a:p>
            <a:pPr algn="ctr"/>
            <a:endParaRPr lang="en-US" sz="2000"/>
          </a:p>
        </p:txBody>
      </p:sp>
      <p:pic>
        <p:nvPicPr>
          <p:cNvPr id="3" name="Picture 2" descr="A dragon flying over a castle&#10;&#10;AI-generated content may be incorrect.">
            <a:extLst>
              <a:ext uri="{FF2B5EF4-FFF2-40B4-BE49-F238E27FC236}">
                <a16:creationId xmlns:a16="http://schemas.microsoft.com/office/drawing/2014/main" id="{5BDC3A04-8C5C-4F63-13B3-7C88BCA3C6E4}"/>
              </a:ext>
            </a:extLst>
          </p:cNvPr>
          <p:cNvPicPr>
            <a:picLocks noChangeAspect="1"/>
          </p:cNvPicPr>
          <p:nvPr/>
        </p:nvPicPr>
        <p:blipFill>
          <a:blip r:embed="rId2"/>
          <a:stretch>
            <a:fillRect/>
          </a:stretch>
        </p:blipFill>
        <p:spPr>
          <a:xfrm>
            <a:off x="930089" y="2267790"/>
            <a:ext cx="4740088" cy="4125865"/>
          </a:xfrm>
          <a:prstGeom prst="rect">
            <a:avLst/>
          </a:prstGeom>
        </p:spPr>
      </p:pic>
      <p:sp>
        <p:nvSpPr>
          <p:cNvPr id="6" name="TextBox 5">
            <a:extLst>
              <a:ext uri="{FF2B5EF4-FFF2-40B4-BE49-F238E27FC236}">
                <a16:creationId xmlns:a16="http://schemas.microsoft.com/office/drawing/2014/main" id="{A96D359B-9B4B-949E-0E86-0F7CA5CA750B}"/>
              </a:ext>
            </a:extLst>
          </p:cNvPr>
          <p:cNvSpPr txBox="1"/>
          <p:nvPr/>
        </p:nvSpPr>
        <p:spPr>
          <a:xfrm>
            <a:off x="6992470" y="1274668"/>
            <a:ext cx="4728883"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t>A sci-fi robot exploring an alien planet with purple skies and glowing plants.</a:t>
            </a:r>
          </a:p>
          <a:p>
            <a:pPr algn="ctr"/>
            <a:endParaRPr lang="en-US"/>
          </a:p>
        </p:txBody>
      </p:sp>
      <p:pic>
        <p:nvPicPr>
          <p:cNvPr id="7" name="Picture 6" descr="A robot in a purple landscape&#10;&#10;AI-generated content may be incorrect.">
            <a:extLst>
              <a:ext uri="{FF2B5EF4-FFF2-40B4-BE49-F238E27FC236}">
                <a16:creationId xmlns:a16="http://schemas.microsoft.com/office/drawing/2014/main" id="{F4145DF9-3B6D-DD98-3705-A3C2DA63F98D}"/>
              </a:ext>
            </a:extLst>
          </p:cNvPr>
          <p:cNvPicPr>
            <a:picLocks noChangeAspect="1"/>
          </p:cNvPicPr>
          <p:nvPr/>
        </p:nvPicPr>
        <p:blipFill>
          <a:blip r:embed="rId3"/>
          <a:stretch>
            <a:fillRect/>
          </a:stretch>
        </p:blipFill>
        <p:spPr>
          <a:xfrm>
            <a:off x="6992470" y="2265688"/>
            <a:ext cx="4728883" cy="4112559"/>
          </a:xfrm>
          <a:prstGeom prst="rect">
            <a:avLst/>
          </a:prstGeom>
        </p:spPr>
      </p:pic>
    </p:spTree>
    <p:extLst>
      <p:ext uri="{BB962C8B-B14F-4D97-AF65-F5344CB8AC3E}">
        <p14:creationId xmlns:p14="http://schemas.microsoft.com/office/powerpoint/2010/main" val="2612684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C681-5203-CE1D-F87C-A80945CB2C26}"/>
              </a:ext>
            </a:extLst>
          </p:cNvPr>
          <p:cNvSpPr>
            <a:spLocks noGrp="1"/>
          </p:cNvSpPr>
          <p:nvPr>
            <p:ph type="title"/>
          </p:nvPr>
        </p:nvSpPr>
        <p:spPr>
          <a:xfrm>
            <a:off x="6939003" y="235695"/>
            <a:ext cx="3092640" cy="907205"/>
          </a:xfrm>
        </p:spPr>
        <p:txBody>
          <a:bodyPr>
            <a:normAutofit/>
          </a:bodyPr>
          <a:lstStyle/>
          <a:p>
            <a:pPr algn="just"/>
            <a:r>
              <a:rPr lang="en-US" sz="2000" cap="none"/>
              <a:t>A cow drinking water in a milky way.</a:t>
            </a:r>
          </a:p>
        </p:txBody>
      </p:sp>
      <p:sp>
        <p:nvSpPr>
          <p:cNvPr id="4" name="Slide Number Placeholder 3">
            <a:extLst>
              <a:ext uri="{FF2B5EF4-FFF2-40B4-BE49-F238E27FC236}">
                <a16:creationId xmlns:a16="http://schemas.microsoft.com/office/drawing/2014/main" id="{66460F21-DF1D-FE03-74D3-8F5B513E72BF}"/>
              </a:ext>
            </a:extLst>
          </p:cNvPr>
          <p:cNvSpPr>
            <a:spLocks noGrp="1"/>
          </p:cNvSpPr>
          <p:nvPr>
            <p:ph type="sldNum" sz="quarter" idx="4"/>
          </p:nvPr>
        </p:nvSpPr>
        <p:spPr/>
        <p:txBody>
          <a:bodyPr/>
          <a:lstStyle/>
          <a:p>
            <a:fld id="{B5CEABB6-07DC-46E8-9B57-56EC44A396E5}" type="slidenum">
              <a:rPr lang="en-US" smtClean="0"/>
              <a:pPr/>
              <a:t>44</a:t>
            </a:fld>
            <a:endParaRPr lang="en-US"/>
          </a:p>
        </p:txBody>
      </p:sp>
      <p:sp>
        <p:nvSpPr>
          <p:cNvPr id="5" name="TextBox 4">
            <a:extLst>
              <a:ext uri="{FF2B5EF4-FFF2-40B4-BE49-F238E27FC236}">
                <a16:creationId xmlns:a16="http://schemas.microsoft.com/office/drawing/2014/main" id="{05C904B6-E4AA-7F61-D61F-A71F2599186C}"/>
              </a:ext>
            </a:extLst>
          </p:cNvPr>
          <p:cNvSpPr txBox="1"/>
          <p:nvPr/>
        </p:nvSpPr>
        <p:spPr>
          <a:xfrm>
            <a:off x="691962" y="369795"/>
            <a:ext cx="5200932"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A futuristic electric bike concept in studio lighting</a:t>
            </a:r>
          </a:p>
          <a:p>
            <a:pPr algn="ctr"/>
            <a:endParaRPr lang="en-US"/>
          </a:p>
        </p:txBody>
      </p:sp>
      <p:pic>
        <p:nvPicPr>
          <p:cNvPr id="6" name="Picture 5" descr="A motorcycle with green lights&#10;&#10;AI-generated content may be incorrect.">
            <a:extLst>
              <a:ext uri="{FF2B5EF4-FFF2-40B4-BE49-F238E27FC236}">
                <a16:creationId xmlns:a16="http://schemas.microsoft.com/office/drawing/2014/main" id="{E779B099-0CB9-684B-B7E0-6EAAE2B9AFD1}"/>
              </a:ext>
            </a:extLst>
          </p:cNvPr>
          <p:cNvPicPr>
            <a:picLocks noChangeAspect="1"/>
          </p:cNvPicPr>
          <p:nvPr/>
        </p:nvPicPr>
        <p:blipFill>
          <a:blip r:embed="rId2"/>
          <a:stretch>
            <a:fillRect/>
          </a:stretch>
        </p:blipFill>
        <p:spPr>
          <a:xfrm>
            <a:off x="690563" y="1386726"/>
            <a:ext cx="4611221" cy="4388504"/>
          </a:xfrm>
          <a:prstGeom prst="rect">
            <a:avLst/>
          </a:prstGeom>
        </p:spPr>
      </p:pic>
      <p:pic>
        <p:nvPicPr>
          <p:cNvPr id="3" name="Picture 2" descr="A cow drinking from a pond&#10;&#10;AI-generated content may be incorrect.">
            <a:extLst>
              <a:ext uri="{FF2B5EF4-FFF2-40B4-BE49-F238E27FC236}">
                <a16:creationId xmlns:a16="http://schemas.microsoft.com/office/drawing/2014/main" id="{AD42AA38-57C3-DB75-31FE-55C5AD822967}"/>
              </a:ext>
            </a:extLst>
          </p:cNvPr>
          <p:cNvPicPr>
            <a:picLocks noChangeAspect="1"/>
          </p:cNvPicPr>
          <p:nvPr/>
        </p:nvPicPr>
        <p:blipFill>
          <a:blip r:embed="rId3"/>
          <a:stretch>
            <a:fillRect/>
          </a:stretch>
        </p:blipFill>
        <p:spPr>
          <a:xfrm>
            <a:off x="6738937" y="1393031"/>
            <a:ext cx="4488657" cy="4393406"/>
          </a:xfrm>
          <a:prstGeom prst="rect">
            <a:avLst/>
          </a:prstGeom>
        </p:spPr>
      </p:pic>
    </p:spTree>
    <p:extLst>
      <p:ext uri="{BB962C8B-B14F-4D97-AF65-F5344CB8AC3E}">
        <p14:creationId xmlns:p14="http://schemas.microsoft.com/office/powerpoint/2010/main" val="1360397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A947-44C6-9DA0-B732-F0B3C4DD0A5D}"/>
              </a:ext>
            </a:extLst>
          </p:cNvPr>
          <p:cNvSpPr>
            <a:spLocks noGrp="1"/>
          </p:cNvSpPr>
          <p:nvPr>
            <p:ph type="title"/>
          </p:nvPr>
        </p:nvSpPr>
        <p:spPr>
          <a:xfrm>
            <a:off x="1223318" y="892181"/>
            <a:ext cx="8473132" cy="662368"/>
          </a:xfrm>
        </p:spPr>
        <p:txBody>
          <a:bodyPr/>
          <a:lstStyle/>
          <a:p>
            <a:r>
              <a:rPr lang="en-US"/>
              <a:t>References</a:t>
            </a:r>
          </a:p>
        </p:txBody>
      </p:sp>
      <p:sp>
        <p:nvSpPr>
          <p:cNvPr id="3" name="Content Placeholder 2">
            <a:extLst>
              <a:ext uri="{FF2B5EF4-FFF2-40B4-BE49-F238E27FC236}">
                <a16:creationId xmlns:a16="http://schemas.microsoft.com/office/drawing/2014/main" id="{2073A081-BE00-9B48-2D24-D2EE0F22E7F8}"/>
              </a:ext>
            </a:extLst>
          </p:cNvPr>
          <p:cNvSpPr>
            <a:spLocks noGrp="1"/>
          </p:cNvSpPr>
          <p:nvPr>
            <p:ph sz="quarter" idx="10"/>
          </p:nvPr>
        </p:nvSpPr>
        <p:spPr>
          <a:xfrm>
            <a:off x="914400" y="1130300"/>
            <a:ext cx="7810500" cy="4843463"/>
          </a:xfrm>
        </p:spPr>
        <p:txBody>
          <a:bodyPr vert="horz" lIns="91440" tIns="45720" rIns="91440" bIns="45720" rtlCol="0" anchor="t">
            <a:normAutofit/>
          </a:bodyPr>
          <a:lstStyle/>
          <a:p>
            <a:pPr marL="342900" indent="-342900">
              <a:buChar char="•"/>
            </a:pPr>
            <a:endParaRPr lang="en-US"/>
          </a:p>
          <a:p>
            <a:pPr marL="342900" indent="-342900">
              <a:buChar char="•"/>
            </a:pPr>
            <a:r>
              <a:rPr lang="en-US"/>
              <a:t>Deep Unsupervised Learning using Nonequilibrium Thermodynamics - </a:t>
            </a:r>
            <a:r>
              <a:rPr lang="en-US">
                <a:hlinkClick r:id="rId2"/>
              </a:rPr>
              <a:t>https</a:t>
            </a:r>
            <a:r>
              <a:rPr lang="en-US">
                <a:ea typeface="+mn-lt"/>
                <a:cs typeface="+mn-lt"/>
                <a:hlinkClick r:id="rId2"/>
              </a:rPr>
              <a:t>://arxiv.org/abs/1503.03585</a:t>
            </a:r>
            <a:endParaRPr lang="en-US"/>
          </a:p>
          <a:p>
            <a:pPr marL="342900" indent="-342900">
              <a:buChar char="•"/>
            </a:pPr>
            <a:r>
              <a:rPr lang="en-US"/>
              <a:t>Denoising Diffusion Probabilistic Models -</a:t>
            </a:r>
            <a:r>
              <a:rPr lang="en-US">
                <a:ea typeface="+mn-lt"/>
                <a:cs typeface="+mn-lt"/>
              </a:rPr>
              <a:t> </a:t>
            </a:r>
            <a:r>
              <a:rPr lang="en-US">
                <a:ea typeface="+mn-lt"/>
                <a:cs typeface="+mn-lt"/>
                <a:hlinkClick r:id="rId3"/>
              </a:rPr>
              <a:t>https://arxiv.org/abs/2006.11239</a:t>
            </a:r>
            <a:endParaRPr lang="en-US"/>
          </a:p>
          <a:p>
            <a:pPr marL="342900" indent="-342900">
              <a:buChar char="•"/>
            </a:pPr>
            <a:r>
              <a:rPr lang="en-US"/>
              <a:t>Diffusion Models: A Comprehensive Survey of Methods and Applications - </a:t>
            </a:r>
            <a:r>
              <a:rPr lang="en-US">
                <a:ea typeface="+mn-lt"/>
                <a:cs typeface="+mn-lt"/>
                <a:hlinkClick r:id="rId4"/>
              </a:rPr>
              <a:t>https://arxiv.org/abs/2209.00796</a:t>
            </a:r>
            <a:endParaRPr lang="en-US"/>
          </a:p>
          <a:p>
            <a:pPr marL="342900" indent="-342900">
              <a:buChar char="•"/>
            </a:pPr>
            <a:r>
              <a:rPr lang="en-US">
                <a:ea typeface="+mn-lt"/>
                <a:cs typeface="+mn-lt"/>
              </a:rPr>
              <a:t>Diffusion Models in Vision: A Survey - https://arxiv.org/abs/2209.04747</a:t>
            </a:r>
            <a:endParaRPr lang="en-US"/>
          </a:p>
          <a:p>
            <a:pPr marL="342900" indent="-342900">
              <a:buChar char="•"/>
            </a:pPr>
            <a:endParaRPr lang="en-US"/>
          </a:p>
          <a:p>
            <a:pPr marL="342900" indent="-342900">
              <a:buChar char="•"/>
            </a:pPr>
            <a:endParaRPr lang="en-US"/>
          </a:p>
        </p:txBody>
      </p:sp>
      <p:sp>
        <p:nvSpPr>
          <p:cNvPr id="4" name="Slide Number Placeholder 3">
            <a:extLst>
              <a:ext uri="{FF2B5EF4-FFF2-40B4-BE49-F238E27FC236}">
                <a16:creationId xmlns:a16="http://schemas.microsoft.com/office/drawing/2014/main" id="{D12E3BFA-F54E-3C95-3216-BA952E121749}"/>
              </a:ext>
            </a:extLst>
          </p:cNvPr>
          <p:cNvSpPr>
            <a:spLocks noGrp="1"/>
          </p:cNvSpPr>
          <p:nvPr>
            <p:ph type="sldNum" sz="quarter" idx="4"/>
          </p:nvPr>
        </p:nvSpPr>
        <p:spPr/>
        <p:txBody>
          <a:bodyPr/>
          <a:lstStyle/>
          <a:p>
            <a:fld id="{B5CEABB6-07DC-46E8-9B57-56EC44A396E5}" type="slidenum">
              <a:rPr lang="en-US" smtClean="0"/>
              <a:pPr/>
              <a:t>45</a:t>
            </a:fld>
            <a:endParaRPr lang="en-US"/>
          </a:p>
        </p:txBody>
      </p:sp>
    </p:spTree>
    <p:extLst>
      <p:ext uri="{BB962C8B-B14F-4D97-AF65-F5344CB8AC3E}">
        <p14:creationId xmlns:p14="http://schemas.microsoft.com/office/powerpoint/2010/main" val="1871298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2B07-B6AB-3B4D-5B06-32BA17CC5E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6D6B3-71EC-6937-38CD-F5BC8C8E6DBD}"/>
              </a:ext>
            </a:extLst>
          </p:cNvPr>
          <p:cNvSpPr>
            <a:spLocks noGrp="1"/>
          </p:cNvSpPr>
          <p:nvPr>
            <p:ph type="title"/>
          </p:nvPr>
        </p:nvSpPr>
        <p:spPr>
          <a:xfrm>
            <a:off x="923545" y="584477"/>
            <a:ext cx="10354052" cy="1137878"/>
          </a:xfrm>
        </p:spPr>
        <p:txBody>
          <a:bodyPr>
            <a:normAutofit/>
          </a:bodyPr>
          <a:lstStyle/>
          <a:p>
            <a:r>
              <a:rPr lang="en-US"/>
              <a:t>contributors</a:t>
            </a:r>
          </a:p>
        </p:txBody>
      </p:sp>
      <p:sp>
        <p:nvSpPr>
          <p:cNvPr id="4" name="Slide Number Placeholder 3">
            <a:extLst>
              <a:ext uri="{FF2B5EF4-FFF2-40B4-BE49-F238E27FC236}">
                <a16:creationId xmlns:a16="http://schemas.microsoft.com/office/drawing/2014/main" id="{8E3916F8-0276-EAC3-042F-86F3F657D9B6}"/>
              </a:ext>
            </a:extLst>
          </p:cNvPr>
          <p:cNvSpPr>
            <a:spLocks noGrp="1"/>
          </p:cNvSpPr>
          <p:nvPr>
            <p:ph type="sldNum" sz="quarter" idx="4"/>
          </p:nvPr>
        </p:nvSpPr>
        <p:spPr/>
        <p:txBody>
          <a:bodyPr/>
          <a:lstStyle/>
          <a:p>
            <a:fld id="{B5CEABB6-07DC-46E8-9B57-56EC44A396E5}" type="slidenum">
              <a:rPr lang="en-US" smtClean="0"/>
              <a:pPr/>
              <a:t>46</a:t>
            </a:fld>
            <a:endParaRPr lang="en-US"/>
          </a:p>
        </p:txBody>
      </p:sp>
      <p:graphicFrame>
        <p:nvGraphicFramePr>
          <p:cNvPr id="6" name="Table 5">
            <a:extLst>
              <a:ext uri="{FF2B5EF4-FFF2-40B4-BE49-F238E27FC236}">
                <a16:creationId xmlns:a16="http://schemas.microsoft.com/office/drawing/2014/main" id="{2B967E49-5B01-657F-8995-CEDB4DBE7123}"/>
              </a:ext>
            </a:extLst>
          </p:cNvPr>
          <p:cNvGraphicFramePr>
            <a:graphicFrameLocks noGrp="1"/>
          </p:cNvGraphicFramePr>
          <p:nvPr>
            <p:extLst>
              <p:ext uri="{D42A27DB-BD31-4B8C-83A1-F6EECF244321}">
                <p14:modId xmlns:p14="http://schemas.microsoft.com/office/powerpoint/2010/main" val="2660454728"/>
              </p:ext>
            </p:extLst>
          </p:nvPr>
        </p:nvGraphicFramePr>
        <p:xfrm>
          <a:off x="916214" y="1496785"/>
          <a:ext cx="5143933" cy="4714578"/>
        </p:xfrm>
        <a:graphic>
          <a:graphicData uri="http://schemas.openxmlformats.org/drawingml/2006/table">
            <a:tbl>
              <a:tblPr firstRow="1" bandRow="1">
                <a:tableStyleId>{5C22544A-7EE6-4342-B048-85BDC9FD1C3A}</a:tableStyleId>
              </a:tblPr>
              <a:tblGrid>
                <a:gridCol w="2563090">
                  <a:extLst>
                    <a:ext uri="{9D8B030D-6E8A-4147-A177-3AD203B41FA5}">
                      <a16:colId xmlns:a16="http://schemas.microsoft.com/office/drawing/2014/main" val="3383078082"/>
                    </a:ext>
                  </a:extLst>
                </a:gridCol>
                <a:gridCol w="1947493">
                  <a:extLst>
                    <a:ext uri="{9D8B030D-6E8A-4147-A177-3AD203B41FA5}">
                      <a16:colId xmlns:a16="http://schemas.microsoft.com/office/drawing/2014/main" val="2254639435"/>
                    </a:ext>
                  </a:extLst>
                </a:gridCol>
                <a:gridCol w="633350">
                  <a:extLst>
                    <a:ext uri="{9D8B030D-6E8A-4147-A177-3AD203B41FA5}">
                      <a16:colId xmlns:a16="http://schemas.microsoft.com/office/drawing/2014/main" val="3364401011"/>
                    </a:ext>
                  </a:extLst>
                </a:gridCol>
              </a:tblGrid>
              <a:tr h="428598">
                <a:tc>
                  <a:txBody>
                    <a:bodyPr/>
                    <a:lstStyle/>
                    <a:p>
                      <a:pPr lvl="0">
                        <a:buNone/>
                      </a:pPr>
                      <a:r>
                        <a:rPr lang="en-US" sz="2000" b="1" i="0" u="none" strike="noStrike" noProof="0">
                          <a:solidFill>
                            <a:srgbClr val="000000"/>
                          </a:solidFill>
                          <a:latin typeface="Tenorite"/>
                        </a:rPr>
                        <a:t>Harshal Dharpure</a:t>
                      </a:r>
                      <a:endParaRPr lang="en-US"/>
                    </a:p>
                  </a:txBody>
                  <a:tcPr/>
                </a:tc>
                <a:tc>
                  <a:txBody>
                    <a:bodyPr/>
                    <a:lstStyle/>
                    <a:p>
                      <a:r>
                        <a:rPr lang="en-US">
                          <a:solidFill>
                            <a:schemeClr val="tx1"/>
                          </a:solidFill>
                        </a:rPr>
                        <a:t>2511AI30</a:t>
                      </a:r>
                    </a:p>
                  </a:txBody>
                  <a:tcPr/>
                </a:tc>
                <a:tc>
                  <a:txBody>
                    <a:bodyPr/>
                    <a:lstStyle/>
                    <a:p>
                      <a:pPr lvl="0">
                        <a:buNone/>
                      </a:pPr>
                      <a:r>
                        <a:rPr lang="en-US" sz="1800" b="0" i="0" u="none" strike="noStrike" noProof="0">
                          <a:solidFill>
                            <a:srgbClr val="000000"/>
                          </a:solidFill>
                          <a:latin typeface="Tenorite"/>
                        </a:rPr>
                        <a:t>4.7%</a:t>
                      </a:r>
                      <a:endParaRPr lang="en-US" sz="1800"/>
                    </a:p>
                  </a:txBody>
                  <a:tcPr/>
                </a:tc>
                <a:extLst>
                  <a:ext uri="{0D108BD9-81ED-4DB2-BD59-A6C34878D82A}">
                    <a16:rowId xmlns:a16="http://schemas.microsoft.com/office/drawing/2014/main" val="2803387297"/>
                  </a:ext>
                </a:extLst>
              </a:tr>
              <a:tr h="428598">
                <a:tc>
                  <a:txBody>
                    <a:bodyPr/>
                    <a:lstStyle/>
                    <a:p>
                      <a:pPr lvl="0">
                        <a:buNone/>
                      </a:pPr>
                      <a:r>
                        <a:rPr lang="en-US" sz="2000" b="1" i="0" u="none" strike="noStrike" noProof="0">
                          <a:solidFill>
                            <a:srgbClr val="000000"/>
                          </a:solidFill>
                          <a:latin typeface="Tenorite"/>
                        </a:rPr>
                        <a:t>Manish Singh</a:t>
                      </a:r>
                      <a:endParaRPr lang="en-US"/>
                    </a:p>
                  </a:txBody>
                  <a:tcPr/>
                </a:tc>
                <a:tc>
                  <a:txBody>
                    <a:bodyPr/>
                    <a:lstStyle/>
                    <a:p>
                      <a:pPr lvl="0">
                        <a:buNone/>
                      </a:pPr>
                      <a:r>
                        <a:rPr lang="en-US" sz="1800" b="1" i="0" u="none" strike="noStrike" noProof="0">
                          <a:solidFill>
                            <a:schemeClr val="tx1"/>
                          </a:solidFill>
                          <a:latin typeface="Tenorite"/>
                        </a:rPr>
                        <a:t>2511AI52</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3799645713"/>
                  </a:ext>
                </a:extLst>
              </a:tr>
              <a:tr h="428598">
                <a:tc>
                  <a:txBody>
                    <a:bodyPr/>
                    <a:lstStyle/>
                    <a:p>
                      <a:pPr lvl="0">
                        <a:buNone/>
                      </a:pPr>
                      <a:r>
                        <a:rPr lang="en-US" sz="2000" b="1" i="0" u="none" strike="noStrike" noProof="0">
                          <a:solidFill>
                            <a:srgbClr val="000000"/>
                          </a:solidFill>
                          <a:latin typeface="Tenorite"/>
                        </a:rPr>
                        <a:t>Omkar Kadam</a:t>
                      </a:r>
                      <a:endParaRPr lang="en-US"/>
                    </a:p>
                  </a:txBody>
                  <a:tcPr/>
                </a:tc>
                <a:tc>
                  <a:txBody>
                    <a:bodyPr/>
                    <a:lstStyle/>
                    <a:p>
                      <a:pPr lvl="0">
                        <a:buNone/>
                      </a:pPr>
                      <a:r>
                        <a:rPr lang="en-US" sz="1800" b="1" i="0" u="none" strike="noStrike" noProof="0">
                          <a:solidFill>
                            <a:schemeClr val="tx1"/>
                          </a:solidFill>
                          <a:latin typeface="Tenorite"/>
                        </a:rPr>
                        <a:t>2511AI49</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4005813563"/>
                  </a:ext>
                </a:extLst>
              </a:tr>
              <a:tr h="428598">
                <a:tc>
                  <a:txBody>
                    <a:bodyPr/>
                    <a:lstStyle/>
                    <a:p>
                      <a:pPr lvl="0">
                        <a:buNone/>
                      </a:pPr>
                      <a:r>
                        <a:rPr lang="en-US" sz="2000" b="1" i="0" u="none" strike="noStrike" noProof="0">
                          <a:solidFill>
                            <a:srgbClr val="000000"/>
                          </a:solidFill>
                          <a:latin typeface="Tenorite"/>
                        </a:rPr>
                        <a:t>Kumar Aryan</a:t>
                      </a:r>
                      <a:endParaRPr lang="en-US"/>
                    </a:p>
                  </a:txBody>
                  <a:tcPr/>
                </a:tc>
                <a:tc>
                  <a:txBody>
                    <a:bodyPr/>
                    <a:lstStyle/>
                    <a:p>
                      <a:pPr lvl="0">
                        <a:buNone/>
                      </a:pPr>
                      <a:r>
                        <a:rPr lang="en-US" sz="1800" b="1" i="0" u="none" strike="noStrike" noProof="0">
                          <a:solidFill>
                            <a:schemeClr val="tx1"/>
                          </a:solidFill>
                          <a:latin typeface="Tenorite"/>
                        </a:rPr>
                        <a:t>2511AI01</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3621987834"/>
                  </a:ext>
                </a:extLst>
              </a:tr>
              <a:tr h="428598">
                <a:tc>
                  <a:txBody>
                    <a:bodyPr/>
                    <a:lstStyle/>
                    <a:p>
                      <a:pPr lvl="0">
                        <a:buNone/>
                      </a:pPr>
                      <a:r>
                        <a:rPr lang="en-US" sz="1900" b="1" i="0" u="none" strike="noStrike" noProof="0">
                          <a:solidFill>
                            <a:srgbClr val="000000"/>
                          </a:solidFill>
                          <a:latin typeface="Tenorite"/>
                        </a:rPr>
                        <a:t>Siddhartha Srivastava</a:t>
                      </a:r>
                      <a:endParaRPr lang="en-US" sz="1900"/>
                    </a:p>
                  </a:txBody>
                  <a:tcPr/>
                </a:tc>
                <a:tc>
                  <a:txBody>
                    <a:bodyPr/>
                    <a:lstStyle/>
                    <a:p>
                      <a:pPr lvl="0">
                        <a:buNone/>
                      </a:pPr>
                      <a:r>
                        <a:rPr lang="en-US" sz="1800" b="1" i="0" u="none" strike="noStrike" noProof="0">
                          <a:solidFill>
                            <a:schemeClr val="tx1"/>
                          </a:solidFill>
                          <a:latin typeface="Tenorite"/>
                        </a:rPr>
                        <a:t>2511AI34</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2760458543"/>
                  </a:ext>
                </a:extLst>
              </a:tr>
              <a:tr h="428598">
                <a:tc>
                  <a:txBody>
                    <a:bodyPr/>
                    <a:lstStyle/>
                    <a:p>
                      <a:pPr lvl="0">
                        <a:buNone/>
                      </a:pPr>
                      <a:r>
                        <a:rPr lang="en-US" sz="2000" b="1" i="0" u="none" strike="noStrike" noProof="0">
                          <a:solidFill>
                            <a:srgbClr val="000000"/>
                          </a:solidFill>
                          <a:latin typeface="Tenorite"/>
                        </a:rPr>
                        <a:t>Anup Kumar</a:t>
                      </a:r>
                      <a:endParaRPr lang="en-US"/>
                    </a:p>
                  </a:txBody>
                  <a:tcPr/>
                </a:tc>
                <a:tc>
                  <a:txBody>
                    <a:bodyPr/>
                    <a:lstStyle/>
                    <a:p>
                      <a:pPr lvl="0">
                        <a:buNone/>
                      </a:pPr>
                      <a:r>
                        <a:rPr lang="en-US" sz="1800" b="1" i="0" u="none" strike="noStrike" noProof="0">
                          <a:solidFill>
                            <a:schemeClr val="tx1"/>
                          </a:solidFill>
                          <a:latin typeface="Tenorite"/>
                        </a:rPr>
                        <a:t>2511CS01</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3872861082"/>
                  </a:ext>
                </a:extLst>
              </a:tr>
              <a:tr h="428598">
                <a:tc>
                  <a:txBody>
                    <a:bodyPr/>
                    <a:lstStyle/>
                    <a:p>
                      <a:pPr lvl="0">
                        <a:buNone/>
                      </a:pPr>
                      <a:r>
                        <a:rPr lang="en-US" sz="2000" b="1" i="0" u="none" strike="noStrike" noProof="0">
                          <a:solidFill>
                            <a:srgbClr val="000000"/>
                          </a:solidFill>
                          <a:latin typeface="Tenorite"/>
                        </a:rPr>
                        <a:t>Mukesh Gupta</a:t>
                      </a:r>
                      <a:endParaRPr lang="en-US"/>
                    </a:p>
                  </a:txBody>
                  <a:tcPr/>
                </a:tc>
                <a:tc>
                  <a:txBody>
                    <a:bodyPr/>
                    <a:lstStyle/>
                    <a:p>
                      <a:pPr lvl="0">
                        <a:buNone/>
                      </a:pPr>
                      <a:r>
                        <a:rPr lang="en-US" sz="1800" b="1" i="0" u="none" strike="noStrike" noProof="0">
                          <a:solidFill>
                            <a:schemeClr val="tx1"/>
                          </a:solidFill>
                          <a:latin typeface="Tenorite"/>
                        </a:rPr>
                        <a:t>2511CS10</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1612598644"/>
                  </a:ext>
                </a:extLst>
              </a:tr>
              <a:tr h="428598">
                <a:tc>
                  <a:txBody>
                    <a:bodyPr/>
                    <a:lstStyle/>
                    <a:p>
                      <a:pPr lvl="0">
                        <a:buNone/>
                      </a:pPr>
                      <a:r>
                        <a:rPr lang="en-US" sz="1800" b="1" i="0" u="none" strike="noStrike" noProof="0">
                          <a:solidFill>
                            <a:srgbClr val="000000"/>
                          </a:solidFill>
                          <a:latin typeface="Tenorite"/>
                        </a:rPr>
                        <a:t>Prabhat Kumar Raj</a:t>
                      </a:r>
                      <a:endParaRPr lang="en-US" sz="1800"/>
                    </a:p>
                  </a:txBody>
                  <a:tcPr/>
                </a:tc>
                <a:tc>
                  <a:txBody>
                    <a:bodyPr/>
                    <a:lstStyle/>
                    <a:p>
                      <a:pPr lvl="0">
                        <a:buNone/>
                      </a:pPr>
                      <a:r>
                        <a:rPr lang="en-US" sz="1800" b="1" i="0" u="none" strike="noStrike" noProof="0">
                          <a:solidFill>
                            <a:schemeClr val="tx1"/>
                          </a:solidFill>
                          <a:latin typeface="Tenorite"/>
                        </a:rPr>
                        <a:t>2511AI56</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2662816345"/>
                  </a:ext>
                </a:extLst>
              </a:tr>
              <a:tr h="428598">
                <a:tc>
                  <a:txBody>
                    <a:bodyPr/>
                    <a:lstStyle/>
                    <a:p>
                      <a:pPr lvl="0">
                        <a:buNone/>
                      </a:pPr>
                      <a:r>
                        <a:rPr lang="en-US" sz="2000" b="1" i="0" u="none" strike="noStrike" noProof="0">
                          <a:solidFill>
                            <a:srgbClr val="000000"/>
                          </a:solidFill>
                          <a:latin typeface="Tenorite"/>
                        </a:rPr>
                        <a:t>Narender Kashyap</a:t>
                      </a:r>
                      <a:endParaRPr lang="en-US" sz="2000"/>
                    </a:p>
                  </a:txBody>
                  <a:tcPr/>
                </a:tc>
                <a:tc>
                  <a:txBody>
                    <a:bodyPr/>
                    <a:lstStyle/>
                    <a:p>
                      <a:pPr lvl="0">
                        <a:buNone/>
                      </a:pPr>
                      <a:r>
                        <a:rPr lang="en-US" sz="1800" b="1" i="0" u="none" strike="noStrike" noProof="0">
                          <a:solidFill>
                            <a:schemeClr val="tx1"/>
                          </a:solidFill>
                          <a:latin typeface="Tenorite"/>
                        </a:rPr>
                        <a:t>2511AI45</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2407406491"/>
                  </a:ext>
                </a:extLst>
              </a:tr>
              <a:tr h="428598">
                <a:tc>
                  <a:txBody>
                    <a:bodyPr/>
                    <a:lstStyle/>
                    <a:p>
                      <a:pPr lvl="0">
                        <a:buNone/>
                      </a:pPr>
                      <a:r>
                        <a:rPr lang="en-US" sz="2000" b="1" i="0" u="none" strike="noStrike" noProof="0">
                          <a:solidFill>
                            <a:srgbClr val="000000"/>
                          </a:solidFill>
                          <a:latin typeface="Tenorite"/>
                        </a:rPr>
                        <a:t>Sanidhya Tiwari</a:t>
                      </a:r>
                      <a:endParaRPr lang="en-US"/>
                    </a:p>
                  </a:txBody>
                  <a:tcPr/>
                </a:tc>
                <a:tc>
                  <a:txBody>
                    <a:bodyPr/>
                    <a:lstStyle/>
                    <a:p>
                      <a:pPr lvl="0">
                        <a:buNone/>
                      </a:pPr>
                      <a:r>
                        <a:rPr lang="en-US" sz="1800" b="1" i="0" u="none" strike="noStrike" noProof="0">
                          <a:solidFill>
                            <a:schemeClr val="tx1"/>
                          </a:solidFill>
                          <a:latin typeface="Tenorite"/>
                        </a:rPr>
                        <a:t>2511AI31</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1788147454"/>
                  </a:ext>
                </a:extLst>
              </a:tr>
              <a:tr h="428598">
                <a:tc>
                  <a:txBody>
                    <a:bodyPr/>
                    <a:lstStyle/>
                    <a:p>
                      <a:pPr lvl="0">
                        <a:buNone/>
                      </a:pPr>
                      <a:r>
                        <a:rPr lang="en-US" sz="2000" b="1" i="0" u="none" strike="noStrike" noProof="0">
                          <a:solidFill>
                            <a:srgbClr val="000000"/>
                          </a:solidFill>
                          <a:latin typeface="Tenorite"/>
                        </a:rPr>
                        <a:t>Satyarth Singh</a:t>
                      </a:r>
                      <a:endParaRPr lang="en-US"/>
                    </a:p>
                  </a:txBody>
                  <a:tcPr/>
                </a:tc>
                <a:tc>
                  <a:txBody>
                    <a:bodyPr/>
                    <a:lstStyle/>
                    <a:p>
                      <a:pPr lvl="0">
                        <a:buNone/>
                      </a:pPr>
                      <a:r>
                        <a:rPr lang="en-US" sz="1800" b="1" i="0" u="none" strike="noStrike" noProof="0">
                          <a:solidFill>
                            <a:schemeClr val="tx1"/>
                          </a:solidFill>
                          <a:latin typeface="Tenorite"/>
                        </a:rPr>
                        <a:t>2511CS22</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471809014"/>
                  </a:ext>
                </a:extLst>
              </a:tr>
            </a:tbl>
          </a:graphicData>
        </a:graphic>
      </p:graphicFrame>
      <p:graphicFrame>
        <p:nvGraphicFramePr>
          <p:cNvPr id="7" name="Table 6">
            <a:extLst>
              <a:ext uri="{FF2B5EF4-FFF2-40B4-BE49-F238E27FC236}">
                <a16:creationId xmlns:a16="http://schemas.microsoft.com/office/drawing/2014/main" id="{DE4D9515-3754-CAF1-25C9-CE7D59757D24}"/>
              </a:ext>
            </a:extLst>
          </p:cNvPr>
          <p:cNvGraphicFramePr>
            <a:graphicFrameLocks noGrp="1"/>
          </p:cNvGraphicFramePr>
          <p:nvPr>
            <p:extLst>
              <p:ext uri="{D42A27DB-BD31-4B8C-83A1-F6EECF244321}">
                <p14:modId xmlns:p14="http://schemas.microsoft.com/office/powerpoint/2010/main" val="1485728467"/>
              </p:ext>
            </p:extLst>
          </p:nvPr>
        </p:nvGraphicFramePr>
        <p:xfrm>
          <a:off x="6286499" y="1496784"/>
          <a:ext cx="4991911" cy="4285980"/>
        </p:xfrm>
        <a:graphic>
          <a:graphicData uri="http://schemas.openxmlformats.org/drawingml/2006/table">
            <a:tbl>
              <a:tblPr firstRow="1" bandRow="1">
                <a:tableStyleId>{5C22544A-7EE6-4342-B048-85BDC9FD1C3A}</a:tableStyleId>
              </a:tblPr>
              <a:tblGrid>
                <a:gridCol w="2533402">
                  <a:extLst>
                    <a:ext uri="{9D8B030D-6E8A-4147-A177-3AD203B41FA5}">
                      <a16:colId xmlns:a16="http://schemas.microsoft.com/office/drawing/2014/main" val="3383078082"/>
                    </a:ext>
                  </a:extLst>
                </a:gridCol>
                <a:gridCol w="1782341">
                  <a:extLst>
                    <a:ext uri="{9D8B030D-6E8A-4147-A177-3AD203B41FA5}">
                      <a16:colId xmlns:a16="http://schemas.microsoft.com/office/drawing/2014/main" val="2254639435"/>
                    </a:ext>
                  </a:extLst>
                </a:gridCol>
                <a:gridCol w="676168">
                  <a:extLst>
                    <a:ext uri="{9D8B030D-6E8A-4147-A177-3AD203B41FA5}">
                      <a16:colId xmlns:a16="http://schemas.microsoft.com/office/drawing/2014/main" val="3364401011"/>
                    </a:ext>
                  </a:extLst>
                </a:gridCol>
              </a:tblGrid>
              <a:tr h="428598">
                <a:tc>
                  <a:txBody>
                    <a:bodyPr/>
                    <a:lstStyle/>
                    <a:p>
                      <a:pPr lvl="0">
                        <a:buNone/>
                      </a:pPr>
                      <a:r>
                        <a:rPr lang="en-US" sz="2000" b="1" i="0" u="none" strike="noStrike" noProof="0">
                          <a:solidFill>
                            <a:srgbClr val="000000"/>
                          </a:solidFill>
                          <a:latin typeface="Tenorite"/>
                        </a:rPr>
                        <a:t>Manu Bhaskar</a:t>
                      </a:r>
                      <a:endParaRPr lang="en-US"/>
                    </a:p>
                  </a:txBody>
                  <a:tcPr/>
                </a:tc>
                <a:tc>
                  <a:txBody>
                    <a:bodyPr/>
                    <a:lstStyle/>
                    <a:p>
                      <a:pPr lvl="0">
                        <a:buNone/>
                      </a:pPr>
                      <a:r>
                        <a:rPr lang="en-US" sz="1800" b="1" i="0" u="none" strike="noStrike" noProof="0">
                          <a:solidFill>
                            <a:schemeClr val="tx1"/>
                          </a:solidFill>
                          <a:latin typeface="Tenorite"/>
                        </a:rPr>
                        <a:t>2511AI13</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2803387297"/>
                  </a:ext>
                </a:extLst>
              </a:tr>
              <a:tr h="428598">
                <a:tc>
                  <a:txBody>
                    <a:bodyPr/>
                    <a:lstStyle/>
                    <a:p>
                      <a:pPr lvl="0">
                        <a:buNone/>
                      </a:pPr>
                      <a:r>
                        <a:rPr lang="en-US" sz="2000" b="1" i="0" u="none" strike="noStrike" noProof="0">
                          <a:solidFill>
                            <a:srgbClr val="000000"/>
                          </a:solidFill>
                          <a:latin typeface="Tenorite"/>
                        </a:rPr>
                        <a:t>Tirth Patel</a:t>
                      </a:r>
                      <a:endParaRPr lang="en-US"/>
                    </a:p>
                  </a:txBody>
                  <a:tcPr/>
                </a:tc>
                <a:tc>
                  <a:txBody>
                    <a:bodyPr/>
                    <a:lstStyle/>
                    <a:p>
                      <a:pPr lvl="0">
                        <a:buNone/>
                      </a:pPr>
                      <a:r>
                        <a:rPr lang="en-US" sz="1800" b="1" i="0" u="none" strike="noStrike" noProof="0">
                          <a:solidFill>
                            <a:schemeClr val="tx1"/>
                          </a:solidFill>
                          <a:latin typeface="Tenorite"/>
                        </a:rPr>
                        <a:t>2511AI07</a:t>
                      </a:r>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3799645713"/>
                  </a:ext>
                </a:extLst>
              </a:tr>
              <a:tr h="428598">
                <a:tc>
                  <a:txBody>
                    <a:bodyPr/>
                    <a:lstStyle/>
                    <a:p>
                      <a:pPr lvl="0">
                        <a:buNone/>
                      </a:pPr>
                      <a:r>
                        <a:rPr lang="en-US" sz="1900" b="1" i="0" u="none" strike="noStrike" noProof="0">
                          <a:solidFill>
                            <a:srgbClr val="000000"/>
                          </a:solidFill>
                          <a:latin typeface="Tenorite"/>
                        </a:rPr>
                        <a:t>Yogendra Bharadwaj</a:t>
                      </a:r>
                      <a:endParaRPr lang="en-US" sz="1900"/>
                    </a:p>
                  </a:txBody>
                  <a:tcPr/>
                </a:tc>
                <a:tc>
                  <a:txBody>
                    <a:bodyPr/>
                    <a:lstStyle/>
                    <a:p>
                      <a:pPr lvl="0">
                        <a:buNone/>
                      </a:pPr>
                      <a:r>
                        <a:rPr lang="en-US" sz="1800" b="1" i="0" u="none" strike="noStrike" noProof="0">
                          <a:solidFill>
                            <a:schemeClr val="tx1"/>
                          </a:solidFill>
                          <a:latin typeface="Tenorite"/>
                        </a:rPr>
                        <a:t>2511AI38</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4005813563"/>
                  </a:ext>
                </a:extLst>
              </a:tr>
              <a:tr h="428598">
                <a:tc>
                  <a:txBody>
                    <a:bodyPr/>
                    <a:lstStyle/>
                    <a:p>
                      <a:pPr lvl="0">
                        <a:buNone/>
                      </a:pPr>
                      <a:r>
                        <a:rPr lang="en-US" sz="2000" b="1" i="0" u="none" strike="noStrike" noProof="0">
                          <a:solidFill>
                            <a:srgbClr val="000000"/>
                          </a:solidFill>
                          <a:latin typeface="Tenorite"/>
                        </a:rPr>
                        <a:t>Vivekanand Pandey</a:t>
                      </a:r>
                      <a:endParaRPr lang="en-US"/>
                    </a:p>
                  </a:txBody>
                  <a:tcPr/>
                </a:tc>
                <a:tc>
                  <a:txBody>
                    <a:bodyPr/>
                    <a:lstStyle/>
                    <a:p>
                      <a:pPr lvl="0">
                        <a:buNone/>
                      </a:pPr>
                      <a:r>
                        <a:rPr lang="en-US" sz="1800" b="1" i="0" u="none" strike="noStrike" noProof="0">
                          <a:solidFill>
                            <a:schemeClr val="tx1"/>
                          </a:solidFill>
                          <a:latin typeface="Tenorite"/>
                        </a:rPr>
                        <a:t>2511AI54</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3621987834"/>
                  </a:ext>
                </a:extLst>
              </a:tr>
              <a:tr h="428598">
                <a:tc>
                  <a:txBody>
                    <a:bodyPr/>
                    <a:lstStyle/>
                    <a:p>
                      <a:pPr lvl="0">
                        <a:buNone/>
                      </a:pPr>
                      <a:r>
                        <a:rPr lang="en-US" sz="1900" b="1" i="0" u="none" strike="noStrike" noProof="0">
                          <a:solidFill>
                            <a:srgbClr val="000000"/>
                          </a:solidFill>
                          <a:latin typeface="Tenorite"/>
                        </a:rPr>
                        <a:t>Ramendra Bharadwaj</a:t>
                      </a:r>
                      <a:endParaRPr lang="en-US" sz="1900" err="1"/>
                    </a:p>
                  </a:txBody>
                  <a:tcPr/>
                </a:tc>
                <a:tc>
                  <a:txBody>
                    <a:bodyPr/>
                    <a:lstStyle/>
                    <a:p>
                      <a:pPr lvl="0">
                        <a:buNone/>
                      </a:pPr>
                      <a:r>
                        <a:rPr lang="en-US" sz="1800" b="1" i="0" u="none" strike="noStrike" noProof="0">
                          <a:solidFill>
                            <a:schemeClr val="tx1"/>
                          </a:solidFill>
                          <a:latin typeface="Tenorite"/>
                        </a:rPr>
                        <a:t>2511AI39</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2760458543"/>
                  </a:ext>
                </a:extLst>
              </a:tr>
              <a:tr h="428598">
                <a:tc>
                  <a:txBody>
                    <a:bodyPr/>
                    <a:lstStyle/>
                    <a:p>
                      <a:pPr lvl="0">
                        <a:buNone/>
                      </a:pPr>
                      <a:r>
                        <a:rPr lang="en-US" sz="2000" b="1" i="0" u="none" strike="noStrike" noProof="0">
                          <a:solidFill>
                            <a:srgbClr val="000000"/>
                          </a:solidFill>
                          <a:latin typeface="Tenorite"/>
                        </a:rPr>
                        <a:t>Jeel Patel</a:t>
                      </a:r>
                      <a:endParaRPr lang="en-US" sz="2000" b="0" i="0" u="none" strike="noStrike" noProof="0">
                        <a:solidFill>
                          <a:srgbClr val="000000"/>
                        </a:solidFill>
                        <a:latin typeface="Tenorite"/>
                      </a:endParaRPr>
                    </a:p>
                  </a:txBody>
                  <a:tcPr/>
                </a:tc>
                <a:tc>
                  <a:txBody>
                    <a:bodyPr/>
                    <a:lstStyle/>
                    <a:p>
                      <a:pPr lvl="0">
                        <a:buNone/>
                      </a:pPr>
                      <a:r>
                        <a:rPr lang="en-US" sz="1800" b="1" i="0" u="none" strike="noStrike" noProof="0">
                          <a:solidFill>
                            <a:schemeClr val="tx1"/>
                          </a:solidFill>
                          <a:latin typeface="Tenorite"/>
                        </a:rPr>
                        <a:t>2511AI12</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3872861082"/>
                  </a:ext>
                </a:extLst>
              </a:tr>
              <a:tr h="428598">
                <a:tc>
                  <a:txBody>
                    <a:bodyPr/>
                    <a:lstStyle/>
                    <a:p>
                      <a:pPr lvl="0">
                        <a:buNone/>
                      </a:pPr>
                      <a:r>
                        <a:rPr lang="en-US" sz="2000" b="1" i="0" u="none" strike="noStrike" noProof="0">
                          <a:solidFill>
                            <a:srgbClr val="000000"/>
                          </a:solidFill>
                          <a:latin typeface="Tenorite"/>
                        </a:rPr>
                        <a:t>Ved Parkash</a:t>
                      </a:r>
                      <a:endParaRPr lang="en-US"/>
                    </a:p>
                  </a:txBody>
                  <a:tcPr/>
                </a:tc>
                <a:tc>
                  <a:txBody>
                    <a:bodyPr/>
                    <a:lstStyle/>
                    <a:p>
                      <a:pPr lvl="0">
                        <a:buNone/>
                      </a:pPr>
                      <a:r>
                        <a:rPr lang="en-US" sz="1800" b="1" i="0" u="none" strike="noStrike" noProof="0">
                          <a:solidFill>
                            <a:schemeClr val="tx1"/>
                          </a:solidFill>
                          <a:latin typeface="Tenorite"/>
                        </a:rPr>
                        <a:t>2511AI58</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1612598644"/>
                  </a:ext>
                </a:extLst>
              </a:tr>
              <a:tr h="428598">
                <a:tc>
                  <a:txBody>
                    <a:bodyPr/>
                    <a:lstStyle/>
                    <a:p>
                      <a:pPr lvl="0">
                        <a:buNone/>
                      </a:pPr>
                      <a:r>
                        <a:rPr lang="en-US" sz="2000" b="1" i="0" u="none" strike="noStrike" noProof="0">
                          <a:solidFill>
                            <a:srgbClr val="000000"/>
                          </a:solidFill>
                          <a:latin typeface="Tenorite"/>
                        </a:rPr>
                        <a:t>Abhishek Kumar</a:t>
                      </a:r>
                      <a:endParaRPr lang="en-US"/>
                    </a:p>
                  </a:txBody>
                  <a:tcPr/>
                </a:tc>
                <a:tc>
                  <a:txBody>
                    <a:bodyPr/>
                    <a:lstStyle/>
                    <a:p>
                      <a:pPr lvl="0">
                        <a:buNone/>
                      </a:pPr>
                      <a:r>
                        <a:rPr lang="en-US" sz="1800" b="1" i="0" u="none" strike="noStrike" noProof="0">
                          <a:solidFill>
                            <a:schemeClr val="tx1"/>
                          </a:solidFill>
                          <a:latin typeface="Tenorite"/>
                        </a:rPr>
                        <a:t>2511AI27</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2662816345"/>
                  </a:ext>
                </a:extLst>
              </a:tr>
              <a:tr h="428598">
                <a:tc>
                  <a:txBody>
                    <a:bodyPr/>
                    <a:lstStyle/>
                    <a:p>
                      <a:pPr lvl="0">
                        <a:buNone/>
                      </a:pPr>
                      <a:r>
                        <a:rPr lang="en-US" sz="2000" b="1" i="0" u="none" strike="noStrike" noProof="0">
                          <a:solidFill>
                            <a:srgbClr val="000000"/>
                          </a:solidFill>
                          <a:latin typeface="Tenorite"/>
                        </a:rPr>
                        <a:t>Avdhoot Lendhe</a:t>
                      </a:r>
                      <a:endParaRPr lang="en-US" err="1"/>
                    </a:p>
                  </a:txBody>
                  <a:tcPr/>
                </a:tc>
                <a:tc>
                  <a:txBody>
                    <a:bodyPr/>
                    <a:lstStyle/>
                    <a:p>
                      <a:pPr lvl="0">
                        <a:buNone/>
                      </a:pPr>
                      <a:r>
                        <a:rPr lang="en-US" sz="1800" b="1" i="0" u="none" strike="noStrike" noProof="0">
                          <a:solidFill>
                            <a:schemeClr val="tx1"/>
                          </a:solidFill>
                          <a:latin typeface="Tenorite"/>
                        </a:rPr>
                        <a:t>2511AI57</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2407406491"/>
                  </a:ext>
                </a:extLst>
              </a:tr>
              <a:tr h="428598">
                <a:tc>
                  <a:txBody>
                    <a:bodyPr/>
                    <a:lstStyle/>
                    <a:p>
                      <a:pPr lvl="0">
                        <a:buNone/>
                      </a:pPr>
                      <a:r>
                        <a:rPr lang="en-US" sz="2000" b="1" i="0" u="none" strike="noStrike" noProof="0">
                          <a:solidFill>
                            <a:srgbClr val="000000"/>
                          </a:solidFill>
                          <a:latin typeface="Tenorite"/>
                        </a:rPr>
                        <a:t>Kushagra Ra</a:t>
                      </a:r>
                      <a:r>
                        <a:rPr lang="en-US" sz="2000" b="0" i="0" u="none" strike="noStrike" noProof="0">
                          <a:solidFill>
                            <a:srgbClr val="000000"/>
                          </a:solidFill>
                          <a:latin typeface="Tenorite"/>
                        </a:rPr>
                        <a:t>j</a:t>
                      </a:r>
                      <a:endParaRPr lang="en-US"/>
                    </a:p>
                  </a:txBody>
                  <a:tcPr/>
                </a:tc>
                <a:tc>
                  <a:txBody>
                    <a:bodyPr/>
                    <a:lstStyle/>
                    <a:p>
                      <a:pPr lvl="0">
                        <a:buNone/>
                      </a:pPr>
                      <a:r>
                        <a:rPr lang="en-US" sz="1800" b="1" i="0" u="none" strike="noStrike" noProof="0">
                          <a:solidFill>
                            <a:schemeClr val="tx1"/>
                          </a:solidFill>
                          <a:latin typeface="Tenorite"/>
                        </a:rPr>
                        <a:t>2511AI50</a:t>
                      </a:r>
                      <a:endParaRPr lang="en-US"/>
                    </a:p>
                  </a:txBody>
                  <a:tcPr/>
                </a:tc>
                <a:tc>
                  <a:txBody>
                    <a:bodyPr/>
                    <a:lstStyle/>
                    <a:p>
                      <a:pPr lvl="0">
                        <a:buNone/>
                      </a:pPr>
                      <a:r>
                        <a:rPr lang="en-US" sz="1800" b="0" i="0" u="none" strike="noStrike" noProof="0">
                          <a:solidFill>
                            <a:srgbClr val="000000"/>
                          </a:solidFill>
                          <a:latin typeface="Tenorite"/>
                        </a:rPr>
                        <a:t>4.7%</a:t>
                      </a:r>
                      <a:endParaRPr lang="en-US"/>
                    </a:p>
                  </a:txBody>
                  <a:tcPr/>
                </a:tc>
                <a:extLst>
                  <a:ext uri="{0D108BD9-81ED-4DB2-BD59-A6C34878D82A}">
                    <a16:rowId xmlns:a16="http://schemas.microsoft.com/office/drawing/2014/main" val="1788147454"/>
                  </a:ext>
                </a:extLst>
              </a:tr>
            </a:tbl>
          </a:graphicData>
        </a:graphic>
      </p:graphicFrame>
    </p:spTree>
    <p:extLst>
      <p:ext uri="{BB962C8B-B14F-4D97-AF65-F5344CB8AC3E}">
        <p14:creationId xmlns:p14="http://schemas.microsoft.com/office/powerpoint/2010/main" val="1625825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4172989"/>
            <a:ext cx="5057103" cy="2519363"/>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769932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0F29-9AE1-24D9-1F1C-6F6AA841AB27}"/>
              </a:ext>
            </a:extLst>
          </p:cNvPr>
          <p:cNvSpPr>
            <a:spLocks noGrp="1"/>
          </p:cNvSpPr>
          <p:nvPr>
            <p:ph type="title"/>
          </p:nvPr>
        </p:nvSpPr>
        <p:spPr>
          <a:xfrm>
            <a:off x="914399" y="365125"/>
            <a:ext cx="8976930" cy="593203"/>
          </a:xfrm>
        </p:spPr>
        <p:txBody>
          <a:bodyPr>
            <a:normAutofit/>
          </a:bodyPr>
          <a:lstStyle/>
          <a:p>
            <a:r>
              <a:rPr lang="en-US" sz="2400" b="1">
                <a:ea typeface="+mj-lt"/>
                <a:cs typeface="+mj-lt"/>
              </a:rPr>
              <a:t>DDPM Reverse Process + Training Objective</a:t>
            </a:r>
            <a:endParaRPr lang="en-US" sz="2400" b="1"/>
          </a:p>
        </p:txBody>
      </p:sp>
      <p:sp>
        <p:nvSpPr>
          <p:cNvPr id="4" name="Slide Number Placeholder 3">
            <a:extLst>
              <a:ext uri="{FF2B5EF4-FFF2-40B4-BE49-F238E27FC236}">
                <a16:creationId xmlns:a16="http://schemas.microsoft.com/office/drawing/2014/main" id="{DBAB17A7-C20E-EDF9-793D-DF3941EDB227}"/>
              </a:ext>
            </a:extLst>
          </p:cNvPr>
          <p:cNvSpPr>
            <a:spLocks noGrp="1"/>
          </p:cNvSpPr>
          <p:nvPr>
            <p:ph type="sldNum" sz="quarter" idx="4"/>
          </p:nvPr>
        </p:nvSpPr>
        <p:spPr/>
        <p:txBody>
          <a:bodyPr/>
          <a:lstStyle/>
          <a:p>
            <a:fld id="{B5CEABB6-07DC-46E8-9B57-56EC44A396E5}" type="slidenum">
              <a:rPr lang="en-US" smtClean="0"/>
              <a:pPr/>
              <a:t>5</a:t>
            </a:fld>
            <a:endParaRPr lang="en-US"/>
          </a:p>
        </p:txBody>
      </p:sp>
      <p:sp>
        <p:nvSpPr>
          <p:cNvPr id="9" name="TextBox 8">
            <a:extLst>
              <a:ext uri="{FF2B5EF4-FFF2-40B4-BE49-F238E27FC236}">
                <a16:creationId xmlns:a16="http://schemas.microsoft.com/office/drawing/2014/main" id="{8F083A26-0D69-7367-9EA2-6E8AD9150C6C}"/>
              </a:ext>
            </a:extLst>
          </p:cNvPr>
          <p:cNvSpPr txBox="1"/>
          <p:nvPr/>
        </p:nvSpPr>
        <p:spPr>
          <a:xfrm>
            <a:off x="1064560" y="963707"/>
            <a:ext cx="9659469"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Reverse process is also a Markov chain, but learned:</a:t>
            </a:r>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r>
              <a:rPr lang="en-US" sz="2000"/>
              <a:t> Sampling steps: Start from noise 𝑥 𝑇 ∼ 𝑁 ( 0 , 𝐼 ) x T ​ ∼N(0,I), then iteratively denoise.</a:t>
            </a:r>
          </a:p>
          <a:p>
            <a:pPr marL="285750" indent="-285750">
              <a:buFont typeface="Arial"/>
              <a:buChar char="•"/>
            </a:pPr>
            <a:endParaRPr lang="en-US" sz="2000"/>
          </a:p>
          <a:p>
            <a:pPr marL="285750" indent="-285750">
              <a:buFont typeface="Arial"/>
              <a:buChar char="•"/>
            </a:pPr>
            <a:r>
              <a:rPr lang="en-US" sz="2000"/>
              <a:t> </a:t>
            </a:r>
            <a:r>
              <a:rPr lang="en-US" sz="2000" b="1"/>
              <a:t>Training Objective </a:t>
            </a:r>
          </a:p>
          <a:p>
            <a:r>
              <a:rPr lang="en-US" sz="2000" b="1"/>
              <a:t> </a:t>
            </a:r>
            <a:r>
              <a:rPr lang="en-US" sz="2000"/>
              <a:t>      Train θ so that: </a:t>
            </a:r>
          </a:p>
          <a:p>
            <a:endParaRPr lang="en-US" sz="2000"/>
          </a:p>
          <a:p>
            <a:pPr marL="285750" indent="-285750">
              <a:buFont typeface="Arial"/>
              <a:buChar char="•"/>
            </a:pPr>
            <a:r>
              <a:rPr lang="en-US" sz="2000"/>
              <a:t> Equivalent to minimizing: </a:t>
            </a:r>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r>
              <a:rPr lang="en-US" sz="2000" b="1"/>
              <a:t> Simplified Practical Loss (Ho et al., 2020)</a:t>
            </a:r>
            <a:endParaRPr lang="en-US" b="1"/>
          </a:p>
          <a:p>
            <a:r>
              <a:rPr lang="en-US" sz="2000"/>
              <a:t>   Predict noise instead of mean: </a:t>
            </a:r>
          </a:p>
        </p:txBody>
      </p:sp>
      <p:pic>
        <p:nvPicPr>
          <p:cNvPr id="10" name="Picture 9">
            <a:extLst>
              <a:ext uri="{FF2B5EF4-FFF2-40B4-BE49-F238E27FC236}">
                <a16:creationId xmlns:a16="http://schemas.microsoft.com/office/drawing/2014/main" id="{95726954-5369-7B90-1F17-4E8F1F125353}"/>
              </a:ext>
            </a:extLst>
          </p:cNvPr>
          <p:cNvPicPr>
            <a:picLocks noChangeAspect="1"/>
          </p:cNvPicPr>
          <p:nvPr/>
        </p:nvPicPr>
        <p:blipFill>
          <a:blip r:embed="rId2"/>
          <a:stretch>
            <a:fillRect/>
          </a:stretch>
        </p:blipFill>
        <p:spPr>
          <a:xfrm>
            <a:off x="3665261" y="1288360"/>
            <a:ext cx="3933825" cy="438150"/>
          </a:xfrm>
          <a:prstGeom prst="rect">
            <a:avLst/>
          </a:prstGeom>
        </p:spPr>
      </p:pic>
      <p:pic>
        <p:nvPicPr>
          <p:cNvPr id="11" name="Picture 10" descr="A group of symbols on a white background&#10;&#10;AI-generated content may be incorrect.">
            <a:extLst>
              <a:ext uri="{FF2B5EF4-FFF2-40B4-BE49-F238E27FC236}">
                <a16:creationId xmlns:a16="http://schemas.microsoft.com/office/drawing/2014/main" id="{5E161DCB-E2EB-AB57-71E1-E5B1A7CE96AD}"/>
              </a:ext>
            </a:extLst>
          </p:cNvPr>
          <p:cNvPicPr>
            <a:picLocks noChangeAspect="1"/>
          </p:cNvPicPr>
          <p:nvPr/>
        </p:nvPicPr>
        <p:blipFill>
          <a:blip r:embed="rId3"/>
          <a:stretch>
            <a:fillRect/>
          </a:stretch>
        </p:blipFill>
        <p:spPr>
          <a:xfrm>
            <a:off x="3912083" y="2149544"/>
            <a:ext cx="2181225" cy="504825"/>
          </a:xfrm>
          <a:prstGeom prst="rect">
            <a:avLst/>
          </a:prstGeom>
        </p:spPr>
      </p:pic>
      <p:pic>
        <p:nvPicPr>
          <p:cNvPr id="12" name="Picture 11">
            <a:extLst>
              <a:ext uri="{FF2B5EF4-FFF2-40B4-BE49-F238E27FC236}">
                <a16:creationId xmlns:a16="http://schemas.microsoft.com/office/drawing/2014/main" id="{627D34A4-5E75-135D-C644-343514BA1F1E}"/>
              </a:ext>
            </a:extLst>
          </p:cNvPr>
          <p:cNvPicPr>
            <a:picLocks noChangeAspect="1"/>
          </p:cNvPicPr>
          <p:nvPr/>
        </p:nvPicPr>
        <p:blipFill>
          <a:blip r:embed="rId4"/>
          <a:stretch>
            <a:fillRect/>
          </a:stretch>
        </p:blipFill>
        <p:spPr>
          <a:xfrm>
            <a:off x="4045019" y="3200400"/>
            <a:ext cx="2047875" cy="457200"/>
          </a:xfrm>
          <a:prstGeom prst="rect">
            <a:avLst/>
          </a:prstGeom>
        </p:spPr>
      </p:pic>
      <p:pic>
        <p:nvPicPr>
          <p:cNvPr id="13" name="Picture 12" descr="A close up of a number&#10;&#10;AI-generated content may be incorrect.">
            <a:extLst>
              <a:ext uri="{FF2B5EF4-FFF2-40B4-BE49-F238E27FC236}">
                <a16:creationId xmlns:a16="http://schemas.microsoft.com/office/drawing/2014/main" id="{3C2F7760-9390-71FB-B415-5B6A0FEB6C57}"/>
              </a:ext>
            </a:extLst>
          </p:cNvPr>
          <p:cNvPicPr>
            <a:picLocks noChangeAspect="1"/>
          </p:cNvPicPr>
          <p:nvPr/>
        </p:nvPicPr>
        <p:blipFill>
          <a:blip r:embed="rId5"/>
          <a:stretch>
            <a:fillRect/>
          </a:stretch>
        </p:blipFill>
        <p:spPr>
          <a:xfrm>
            <a:off x="3909529" y="4015685"/>
            <a:ext cx="2495550" cy="571500"/>
          </a:xfrm>
          <a:prstGeom prst="rect">
            <a:avLst/>
          </a:prstGeom>
        </p:spPr>
      </p:pic>
      <p:pic>
        <p:nvPicPr>
          <p:cNvPr id="14" name="Picture 13">
            <a:extLst>
              <a:ext uri="{FF2B5EF4-FFF2-40B4-BE49-F238E27FC236}">
                <a16:creationId xmlns:a16="http://schemas.microsoft.com/office/drawing/2014/main" id="{4D0FA53A-EF43-AEC3-052E-E0FEFD42D7BD}"/>
              </a:ext>
            </a:extLst>
          </p:cNvPr>
          <p:cNvPicPr>
            <a:picLocks noChangeAspect="1"/>
          </p:cNvPicPr>
          <p:nvPr/>
        </p:nvPicPr>
        <p:blipFill>
          <a:blip r:embed="rId6"/>
          <a:srcRect l="2" t="-150" r="-363" b="20069"/>
          <a:stretch>
            <a:fillRect/>
          </a:stretch>
        </p:blipFill>
        <p:spPr>
          <a:xfrm>
            <a:off x="4042120" y="5369063"/>
            <a:ext cx="3080757" cy="536366"/>
          </a:xfrm>
          <a:prstGeom prst="rect">
            <a:avLst/>
          </a:prstGeom>
        </p:spPr>
      </p:pic>
    </p:spTree>
    <p:extLst>
      <p:ext uri="{BB962C8B-B14F-4D97-AF65-F5344CB8AC3E}">
        <p14:creationId xmlns:p14="http://schemas.microsoft.com/office/powerpoint/2010/main" val="88210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9C75E-7FF4-B2DA-C8FA-80466ADF2E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34D94-4352-3817-D2B0-23389075EAE1}"/>
              </a:ext>
            </a:extLst>
          </p:cNvPr>
          <p:cNvSpPr>
            <a:spLocks noGrp="1"/>
          </p:cNvSpPr>
          <p:nvPr>
            <p:ph type="title"/>
          </p:nvPr>
        </p:nvSpPr>
        <p:spPr>
          <a:xfrm>
            <a:off x="914399" y="365125"/>
            <a:ext cx="8976930" cy="593203"/>
          </a:xfrm>
        </p:spPr>
        <p:txBody>
          <a:bodyPr>
            <a:normAutofit/>
          </a:bodyPr>
          <a:lstStyle/>
          <a:p>
            <a:r>
              <a:rPr lang="en-US" sz="2400" b="1">
                <a:ea typeface="+mj-lt"/>
                <a:cs typeface="+mj-lt"/>
              </a:rPr>
              <a:t>Score SDEs: Continuous-Time Diffusion</a:t>
            </a:r>
            <a:endParaRPr lang="en-US" b="1"/>
          </a:p>
        </p:txBody>
      </p:sp>
      <p:sp>
        <p:nvSpPr>
          <p:cNvPr id="4" name="Slide Number Placeholder 3">
            <a:extLst>
              <a:ext uri="{FF2B5EF4-FFF2-40B4-BE49-F238E27FC236}">
                <a16:creationId xmlns:a16="http://schemas.microsoft.com/office/drawing/2014/main" id="{A12615F8-3B6A-6FEC-D5E2-6F66515DEF61}"/>
              </a:ext>
            </a:extLst>
          </p:cNvPr>
          <p:cNvSpPr>
            <a:spLocks noGrp="1"/>
          </p:cNvSpPr>
          <p:nvPr>
            <p:ph type="sldNum" sz="quarter" idx="4"/>
          </p:nvPr>
        </p:nvSpPr>
        <p:spPr/>
        <p:txBody>
          <a:bodyPr/>
          <a:lstStyle/>
          <a:p>
            <a:fld id="{B5CEABB6-07DC-46E8-9B57-56EC44A396E5}" type="slidenum">
              <a:rPr lang="en-US" smtClean="0"/>
              <a:pPr/>
              <a:t>6</a:t>
            </a:fld>
            <a:endParaRPr lang="en-US"/>
          </a:p>
        </p:txBody>
      </p:sp>
      <p:sp>
        <p:nvSpPr>
          <p:cNvPr id="6" name="TextBox 5">
            <a:extLst>
              <a:ext uri="{FF2B5EF4-FFF2-40B4-BE49-F238E27FC236}">
                <a16:creationId xmlns:a16="http://schemas.microsoft.com/office/drawing/2014/main" id="{8536017A-B6E1-EE32-FD63-40D5C390EB2C}"/>
              </a:ext>
            </a:extLst>
          </p:cNvPr>
          <p:cNvSpPr txBox="1"/>
          <p:nvPr/>
        </p:nvSpPr>
        <p:spPr>
          <a:xfrm>
            <a:off x="918884" y="963706"/>
            <a:ext cx="9513792"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Score SDEs generalize DDPMs/SGMs to continuous time.</a:t>
            </a:r>
          </a:p>
          <a:p>
            <a:pPr marL="285750" indent="-285750">
              <a:buFont typeface="Arial"/>
              <a:buChar char="•"/>
            </a:pPr>
            <a:r>
              <a:rPr lang="en-US" sz="2000"/>
              <a:t> Forward diffusion SDE: </a:t>
            </a:r>
          </a:p>
          <a:p>
            <a:pPr marL="285750" indent="-285750">
              <a:buFont typeface="Arial"/>
              <a:buChar char="•"/>
            </a:pPr>
            <a:endParaRPr lang="en-US" sz="2000"/>
          </a:p>
          <a:p>
            <a:pPr marL="285750" indent="-285750">
              <a:buFont typeface="Arial"/>
              <a:buChar char="•"/>
            </a:pPr>
            <a:r>
              <a:rPr lang="en-US" sz="2000"/>
              <a:t> DDPM forward SDE: </a:t>
            </a:r>
          </a:p>
          <a:p>
            <a:pPr marL="285750" indent="-285750">
              <a:buFont typeface="Arial"/>
              <a:buChar char="•"/>
            </a:pPr>
            <a:endParaRPr lang="en-US" sz="2000"/>
          </a:p>
          <a:p>
            <a:pPr marL="285750" indent="-285750">
              <a:buFont typeface="Arial"/>
              <a:buChar char="•"/>
            </a:pPr>
            <a:r>
              <a:rPr lang="en-US" sz="2000"/>
              <a:t> SGM forward SDE: </a:t>
            </a:r>
          </a:p>
          <a:p>
            <a:pPr marL="285750" indent="-285750">
              <a:buFont typeface="Arial"/>
              <a:buChar char="•"/>
            </a:pPr>
            <a:endParaRPr lang="en-US" sz="2000"/>
          </a:p>
          <a:p>
            <a:pPr marL="285750" indent="-285750">
              <a:buFont typeface="Arial"/>
              <a:buChar char="•"/>
            </a:pPr>
            <a:endParaRPr lang="en-US" sz="2000"/>
          </a:p>
          <a:p>
            <a:endParaRPr lang="en-US" sz="2000"/>
          </a:p>
          <a:p>
            <a:pPr marL="285750" indent="-285750">
              <a:buFont typeface="Arial"/>
              <a:buChar char="•"/>
            </a:pPr>
            <a:r>
              <a:rPr lang="en-US" sz="2000" b="1"/>
              <a:t> Reverse-Time SDE</a:t>
            </a:r>
          </a:p>
          <a:p>
            <a:pPr marL="285750" indent="-285750">
              <a:buFont typeface="Arial"/>
              <a:buChar char="•"/>
            </a:pPr>
            <a:r>
              <a:rPr lang="en-US" sz="2000"/>
              <a:t> Converts noise → data: </a:t>
            </a:r>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r>
              <a:rPr lang="en-US" sz="2000" b="1"/>
              <a:t> Probability Flow ODE</a:t>
            </a:r>
          </a:p>
          <a:p>
            <a:pPr marL="285750" indent="-285750">
              <a:buFont typeface="Arial"/>
              <a:buChar char="•"/>
            </a:pPr>
            <a:r>
              <a:rPr lang="en-US" sz="2000"/>
              <a:t> Deterministic version (no noise): </a:t>
            </a:r>
          </a:p>
          <a:p>
            <a:pPr marL="285750" indent="-285750">
              <a:buFont typeface="Arial"/>
              <a:buChar char="•"/>
            </a:pPr>
            <a:endParaRPr lang="en-US" sz="2000"/>
          </a:p>
          <a:p>
            <a:pPr marL="285750" indent="-285750">
              <a:buFont typeface="Arial"/>
              <a:buChar char="•"/>
            </a:pPr>
            <a:endParaRPr lang="en-US" sz="2000"/>
          </a:p>
        </p:txBody>
      </p:sp>
      <p:pic>
        <p:nvPicPr>
          <p:cNvPr id="7" name="Picture 6">
            <a:extLst>
              <a:ext uri="{FF2B5EF4-FFF2-40B4-BE49-F238E27FC236}">
                <a16:creationId xmlns:a16="http://schemas.microsoft.com/office/drawing/2014/main" id="{82120396-3AE8-870E-32B4-9FD578FBC7D4}"/>
              </a:ext>
            </a:extLst>
          </p:cNvPr>
          <p:cNvPicPr>
            <a:picLocks noChangeAspect="1"/>
          </p:cNvPicPr>
          <p:nvPr/>
        </p:nvPicPr>
        <p:blipFill>
          <a:blip r:embed="rId2"/>
          <a:stretch>
            <a:fillRect/>
          </a:stretch>
        </p:blipFill>
        <p:spPr>
          <a:xfrm>
            <a:off x="3723715" y="1562100"/>
            <a:ext cx="2705100" cy="304800"/>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CE8C5E6E-C375-7FA4-79D4-36DD0CD1BCA2}"/>
              </a:ext>
            </a:extLst>
          </p:cNvPr>
          <p:cNvPicPr>
            <a:picLocks noChangeAspect="1"/>
          </p:cNvPicPr>
          <p:nvPr/>
        </p:nvPicPr>
        <p:blipFill>
          <a:blip r:embed="rId3"/>
          <a:stretch>
            <a:fillRect/>
          </a:stretch>
        </p:blipFill>
        <p:spPr>
          <a:xfrm>
            <a:off x="3722314" y="2085135"/>
            <a:ext cx="3133725" cy="581025"/>
          </a:xfrm>
          <a:prstGeom prst="rect">
            <a:avLst/>
          </a:prstGeom>
        </p:spPr>
      </p:pic>
      <p:pic>
        <p:nvPicPr>
          <p:cNvPr id="10" name="Picture 9" descr="A square root of a function&#10;&#10;AI-generated content may be incorrect.">
            <a:extLst>
              <a:ext uri="{FF2B5EF4-FFF2-40B4-BE49-F238E27FC236}">
                <a16:creationId xmlns:a16="http://schemas.microsoft.com/office/drawing/2014/main" id="{563ADF62-C86A-9138-FF4B-48A7EA667A0B}"/>
              </a:ext>
            </a:extLst>
          </p:cNvPr>
          <p:cNvPicPr>
            <a:picLocks noChangeAspect="1"/>
          </p:cNvPicPr>
          <p:nvPr/>
        </p:nvPicPr>
        <p:blipFill>
          <a:blip r:embed="rId4"/>
          <a:stretch>
            <a:fillRect/>
          </a:stretch>
        </p:blipFill>
        <p:spPr>
          <a:xfrm>
            <a:off x="3475224" y="2862262"/>
            <a:ext cx="2619375" cy="752475"/>
          </a:xfrm>
          <a:prstGeom prst="rect">
            <a:avLst/>
          </a:prstGeom>
        </p:spPr>
      </p:pic>
      <p:pic>
        <p:nvPicPr>
          <p:cNvPr id="11" name="Picture 10" descr="A black and white image of symbols&#10;&#10;AI-generated content may be incorrect.">
            <a:extLst>
              <a:ext uri="{FF2B5EF4-FFF2-40B4-BE49-F238E27FC236}">
                <a16:creationId xmlns:a16="http://schemas.microsoft.com/office/drawing/2014/main" id="{4FDAB159-3A1C-532A-A583-2CFF2B1767FF}"/>
              </a:ext>
            </a:extLst>
          </p:cNvPr>
          <p:cNvPicPr>
            <a:picLocks noChangeAspect="1"/>
          </p:cNvPicPr>
          <p:nvPr/>
        </p:nvPicPr>
        <p:blipFill>
          <a:blip r:embed="rId5"/>
          <a:stretch>
            <a:fillRect/>
          </a:stretch>
        </p:blipFill>
        <p:spPr>
          <a:xfrm>
            <a:off x="3469621" y="4332474"/>
            <a:ext cx="5095875" cy="523875"/>
          </a:xfrm>
          <a:prstGeom prst="rect">
            <a:avLst/>
          </a:prstGeom>
        </p:spPr>
      </p:pic>
      <p:pic>
        <p:nvPicPr>
          <p:cNvPr id="12" name="Picture 11" descr="A math equation with numbers and symbols&#10;&#10;AI-generated content may be incorrect.">
            <a:extLst>
              <a:ext uri="{FF2B5EF4-FFF2-40B4-BE49-F238E27FC236}">
                <a16:creationId xmlns:a16="http://schemas.microsoft.com/office/drawing/2014/main" id="{641BEDD5-4689-D97F-5BC1-48396261EEC9}"/>
              </a:ext>
            </a:extLst>
          </p:cNvPr>
          <p:cNvPicPr>
            <a:picLocks noChangeAspect="1"/>
          </p:cNvPicPr>
          <p:nvPr/>
        </p:nvPicPr>
        <p:blipFill>
          <a:blip r:embed="rId6"/>
          <a:stretch>
            <a:fillRect/>
          </a:stretch>
        </p:blipFill>
        <p:spPr>
          <a:xfrm>
            <a:off x="3241582" y="5523379"/>
            <a:ext cx="4543425" cy="876300"/>
          </a:xfrm>
          <a:prstGeom prst="rect">
            <a:avLst/>
          </a:prstGeom>
        </p:spPr>
      </p:pic>
    </p:spTree>
    <p:extLst>
      <p:ext uri="{BB962C8B-B14F-4D97-AF65-F5344CB8AC3E}">
        <p14:creationId xmlns:p14="http://schemas.microsoft.com/office/powerpoint/2010/main" val="884493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C83A43-6ADF-478A-3FBD-18A3DD680637}"/>
              </a:ext>
            </a:extLst>
          </p:cNvPr>
          <p:cNvSpPr>
            <a:spLocks noGrp="1"/>
          </p:cNvSpPr>
          <p:nvPr>
            <p:ph type="sldNum" sz="quarter" idx="4"/>
          </p:nvPr>
        </p:nvSpPr>
        <p:spPr/>
        <p:txBody>
          <a:bodyPr/>
          <a:lstStyle/>
          <a:p>
            <a:fld id="{B5CEABB6-07DC-46E8-9B57-56EC44A396E5}" type="slidenum">
              <a:rPr lang="en-US" smtClean="0"/>
              <a:pPr/>
              <a:t>7</a:t>
            </a:fld>
            <a:endParaRPr lang="en-US"/>
          </a:p>
        </p:txBody>
      </p:sp>
      <p:sp>
        <p:nvSpPr>
          <p:cNvPr id="6" name="TextBox 5">
            <a:extLst>
              <a:ext uri="{FF2B5EF4-FFF2-40B4-BE49-F238E27FC236}">
                <a16:creationId xmlns:a16="http://schemas.microsoft.com/office/drawing/2014/main" id="{65A53DB3-3734-0F33-4EF0-5CF30D601E86}"/>
              </a:ext>
            </a:extLst>
          </p:cNvPr>
          <p:cNvSpPr txBox="1"/>
          <p:nvPr/>
        </p:nvSpPr>
        <p:spPr>
          <a:xfrm>
            <a:off x="1230094" y="453480"/>
            <a:ext cx="8547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 </a:t>
            </a:r>
            <a:r>
              <a:rPr lang="en-US" sz="2400" b="1">
                <a:ea typeface="+mn-lt"/>
                <a:cs typeface="+mn-lt"/>
              </a:rPr>
              <a:t>ADVANCED TECHNIQUES FOR IMPROVED LIKELIHOOD</a:t>
            </a:r>
            <a:r>
              <a:rPr lang="en-US" sz="2400" b="1"/>
              <a:t> </a:t>
            </a:r>
          </a:p>
        </p:txBody>
      </p:sp>
      <p:sp>
        <p:nvSpPr>
          <p:cNvPr id="8" name="TextBox 7">
            <a:extLst>
              <a:ext uri="{FF2B5EF4-FFF2-40B4-BE49-F238E27FC236}">
                <a16:creationId xmlns:a16="http://schemas.microsoft.com/office/drawing/2014/main" id="{091ABBD8-96AF-101E-49BE-00AE75BE4B76}"/>
              </a:ext>
            </a:extLst>
          </p:cNvPr>
          <p:cNvSpPr txBox="1"/>
          <p:nvPr/>
        </p:nvSpPr>
        <p:spPr>
          <a:xfrm>
            <a:off x="1225658" y="1109349"/>
            <a:ext cx="8651455"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buFont typeface="Arial"/>
              <a:buChar char="•"/>
            </a:pPr>
            <a:r>
              <a:rPr lang="en-US" sz="2000" b="1">
                <a:ea typeface="+mn-lt"/>
                <a:cs typeface="+mn-lt"/>
              </a:rPr>
              <a:t>  Noise Schedule Optimization</a:t>
            </a:r>
            <a:r>
              <a:rPr lang="en-US" sz="2000">
                <a:ea typeface="+mn-lt"/>
                <a:cs typeface="+mn-lt"/>
              </a:rPr>
              <a:t> - Cosine schedules, VDMs, and signal-to-   noise ratio approaches</a:t>
            </a:r>
            <a:endParaRPr lang="en-US"/>
          </a:p>
          <a:p>
            <a:pPr algn="just">
              <a:lnSpc>
                <a:spcPct val="150000"/>
              </a:lnSpc>
              <a:buFont typeface="Arial"/>
              <a:buChar char="•"/>
            </a:pPr>
            <a:r>
              <a:rPr lang="en-US" sz="2000" b="1">
                <a:ea typeface="+mn-lt"/>
                <a:cs typeface="+mn-lt"/>
              </a:rPr>
              <a:t> Reverse Variance Learning</a:t>
            </a:r>
            <a:r>
              <a:rPr lang="en-US" sz="2000">
                <a:ea typeface="+mn-lt"/>
                <a:cs typeface="+mn-lt"/>
              </a:rPr>
              <a:t> - </a:t>
            </a:r>
            <a:r>
              <a:rPr lang="en-US" sz="2000" err="1">
                <a:ea typeface="+mn-lt"/>
                <a:cs typeface="+mn-lt"/>
              </a:rPr>
              <a:t>iDDPM</a:t>
            </a:r>
            <a:r>
              <a:rPr lang="en-US" sz="2000">
                <a:ea typeface="+mn-lt"/>
                <a:cs typeface="+mn-lt"/>
              </a:rPr>
              <a:t> parameterization and Analytic-   DPM  optimal formulas</a:t>
            </a:r>
            <a:endParaRPr lang="en-US"/>
          </a:p>
          <a:p>
            <a:pPr algn="just">
              <a:lnSpc>
                <a:spcPct val="150000"/>
              </a:lnSpc>
              <a:buFont typeface="Arial"/>
              <a:buChar char="•"/>
            </a:pPr>
            <a:r>
              <a:rPr lang="en-US" sz="2000" b="1">
                <a:ea typeface="+mn-lt"/>
                <a:cs typeface="+mn-lt"/>
              </a:rPr>
              <a:t>  Exact Likelihood Computation</a:t>
            </a:r>
            <a:r>
              <a:rPr lang="en-US" sz="2000">
                <a:ea typeface="+mn-lt"/>
                <a:cs typeface="+mn-lt"/>
              </a:rPr>
              <a:t> - SDE vs ODE approaches, Score Flows</a:t>
            </a:r>
            <a:endParaRPr lang="en-US"/>
          </a:p>
          <a:p>
            <a:pPr algn="just">
              <a:lnSpc>
                <a:spcPct val="150000"/>
              </a:lnSpc>
              <a:buFont typeface="Arial"/>
              <a:buChar char="•"/>
            </a:pPr>
            <a:r>
              <a:rPr lang="en-US" sz="2000" b="1">
                <a:ea typeface="+mn-lt"/>
                <a:cs typeface="+mn-lt"/>
              </a:rPr>
              <a:t> Special Data Structures</a:t>
            </a:r>
            <a:r>
              <a:rPr lang="en-US" sz="2000">
                <a:ea typeface="+mn-lt"/>
                <a:cs typeface="+mn-lt"/>
              </a:rPr>
              <a:t> - Discrete data and invariant structures (graphs, molecules)</a:t>
            </a:r>
            <a:endParaRPr lang="en-US">
              <a:ea typeface="+mn-lt"/>
              <a:cs typeface="+mn-lt"/>
            </a:endParaRPr>
          </a:p>
          <a:p>
            <a:pPr algn="just">
              <a:lnSpc>
                <a:spcPct val="150000"/>
              </a:lnSpc>
              <a:buFont typeface="Arial"/>
              <a:buChar char="•"/>
            </a:pPr>
            <a:r>
              <a:rPr lang="en-US" sz="2000" b="1">
                <a:ea typeface="+mn-lt"/>
                <a:cs typeface="+mn-lt"/>
              </a:rPr>
              <a:t> Manifold Structures</a:t>
            </a:r>
            <a:r>
              <a:rPr lang="en-US" sz="2000">
                <a:ea typeface="+mn-lt"/>
                <a:cs typeface="+mn-lt"/>
              </a:rPr>
              <a:t> - Riemannian geometry and latent space diffusion</a:t>
            </a:r>
            <a:endParaRPr lang="en-US"/>
          </a:p>
          <a:p>
            <a:pPr algn="just">
              <a:buFont typeface="Arial"/>
              <a:buChar char="•"/>
            </a:pPr>
            <a:endParaRPr lang="en-US" sz="2000"/>
          </a:p>
        </p:txBody>
      </p:sp>
    </p:spTree>
    <p:extLst>
      <p:ext uri="{BB962C8B-B14F-4D97-AF65-F5344CB8AC3E}">
        <p14:creationId xmlns:p14="http://schemas.microsoft.com/office/powerpoint/2010/main" val="1572442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49E61A-B2C6-F5C6-9DD8-B7E63210A928}"/>
              </a:ext>
            </a:extLst>
          </p:cNvPr>
          <p:cNvSpPr>
            <a:spLocks noGrp="1"/>
          </p:cNvSpPr>
          <p:nvPr>
            <p:ph type="sldNum" sz="quarter" idx="4"/>
          </p:nvPr>
        </p:nvSpPr>
        <p:spPr/>
        <p:txBody>
          <a:bodyPr/>
          <a:lstStyle/>
          <a:p>
            <a:fld id="{B5CEABB6-07DC-46E8-9B57-56EC44A396E5}" type="slidenum">
              <a:rPr lang="en-US" smtClean="0"/>
              <a:pPr/>
              <a:t>8</a:t>
            </a:fld>
            <a:endParaRPr lang="en-US"/>
          </a:p>
        </p:txBody>
      </p:sp>
      <p:sp>
        <p:nvSpPr>
          <p:cNvPr id="6" name="TextBox 5">
            <a:extLst>
              <a:ext uri="{FF2B5EF4-FFF2-40B4-BE49-F238E27FC236}">
                <a16:creationId xmlns:a16="http://schemas.microsoft.com/office/drawing/2014/main" id="{A572E0FA-9BC2-3BA5-2C4D-F38C0927EA7C}"/>
              </a:ext>
            </a:extLst>
          </p:cNvPr>
          <p:cNvSpPr txBox="1"/>
          <p:nvPr/>
        </p:nvSpPr>
        <p:spPr>
          <a:xfrm>
            <a:off x="912887" y="720336"/>
            <a:ext cx="8547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Noise Schedule Optimization</a:t>
            </a:r>
            <a:endParaRPr lang="en-US" b="1"/>
          </a:p>
        </p:txBody>
      </p:sp>
      <p:sp>
        <p:nvSpPr>
          <p:cNvPr id="8" name="TextBox 7">
            <a:extLst>
              <a:ext uri="{FF2B5EF4-FFF2-40B4-BE49-F238E27FC236}">
                <a16:creationId xmlns:a16="http://schemas.microsoft.com/office/drawing/2014/main" id="{F3722A59-CB52-CC20-7484-ED83CA167AC0}"/>
              </a:ext>
            </a:extLst>
          </p:cNvPr>
          <p:cNvSpPr txBox="1"/>
          <p:nvPr/>
        </p:nvSpPr>
        <p:spPr>
          <a:xfrm>
            <a:off x="914303" y="1370956"/>
            <a:ext cx="9111758"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buFont typeface="Arial"/>
              <a:buChar char="•"/>
            </a:pPr>
            <a:r>
              <a:rPr lang="en-US" sz="2000">
                <a:ea typeface="+mn-lt"/>
                <a:cs typeface="+mn-lt"/>
              </a:rPr>
              <a:t> Traditional diffusion models use handcrafted, non-trainable noise schedules</a:t>
            </a:r>
            <a:endParaRPr lang="en-US"/>
          </a:p>
          <a:p>
            <a:pPr algn="just">
              <a:lnSpc>
                <a:spcPct val="150000"/>
              </a:lnSpc>
              <a:buFont typeface="Arial"/>
              <a:buChar char="•"/>
            </a:pPr>
            <a:r>
              <a:rPr lang="en-US" sz="2000" b="1">
                <a:ea typeface="+mn-lt"/>
                <a:cs typeface="+mn-lt"/>
              </a:rPr>
              <a:t> </a:t>
            </a:r>
            <a:r>
              <a:rPr lang="en-US" sz="2000" b="1" err="1">
                <a:ea typeface="+mn-lt"/>
                <a:cs typeface="+mn-lt"/>
              </a:rPr>
              <a:t>iDDPM</a:t>
            </a:r>
            <a:r>
              <a:rPr lang="en-US" sz="2000">
                <a:ea typeface="+mn-lt"/>
                <a:cs typeface="+mn-lt"/>
              </a:rPr>
              <a:t>: Introduces cosine noise schedule that significantly improves log-likelihoods</a:t>
            </a:r>
            <a:endParaRPr lang="en-US"/>
          </a:p>
          <a:p>
            <a:pPr algn="just">
              <a:lnSpc>
                <a:spcPct val="150000"/>
              </a:lnSpc>
              <a:buFont typeface="Arial"/>
              <a:buChar char="•"/>
            </a:pPr>
            <a:r>
              <a:rPr lang="en-US" sz="2000" b="1">
                <a:ea typeface="+mn-lt"/>
                <a:cs typeface="+mn-lt"/>
              </a:rPr>
              <a:t> VDM (Variational Diffusion Models)</a:t>
            </a:r>
            <a:r>
              <a:rPr lang="en-US" sz="2000">
                <a:ea typeface="+mn-lt"/>
                <a:cs typeface="+mn-lt"/>
              </a:rPr>
              <a:t>: Jointly trains noise schedule using monotonic neural network </a:t>
            </a:r>
            <a:r>
              <a:rPr lang="en-US" sz="2000" err="1">
                <a:ea typeface="+mn-lt"/>
                <a:cs typeface="+mn-lt"/>
              </a:rPr>
              <a:t>γ_η</a:t>
            </a:r>
            <a:r>
              <a:rPr lang="en-US" sz="2000">
                <a:ea typeface="+mn-lt"/>
                <a:cs typeface="+mn-lt"/>
              </a:rPr>
              <a:t>(t)</a:t>
            </a:r>
            <a:endParaRPr lang="en-US">
              <a:ea typeface="+mn-lt"/>
              <a:cs typeface="+mn-lt"/>
            </a:endParaRPr>
          </a:p>
          <a:p>
            <a:pPr algn="just">
              <a:lnSpc>
                <a:spcPct val="150000"/>
              </a:lnSpc>
              <a:buFont typeface="Arial"/>
              <a:buChar char="•"/>
            </a:pPr>
            <a:r>
              <a:rPr lang="en-US" sz="2000">
                <a:ea typeface="+mn-lt"/>
                <a:cs typeface="+mn-lt"/>
              </a:rPr>
              <a:t> Key insight: VLB depends only on signal-to-noise ratio R(t) = ᾱ²_t / σ²_t</a:t>
            </a:r>
            <a:endParaRPr lang="en-US"/>
          </a:p>
          <a:p>
            <a:pPr algn="just">
              <a:lnSpc>
                <a:spcPct val="150000"/>
              </a:lnSpc>
              <a:buFont typeface="Arial"/>
              <a:buChar char="•"/>
            </a:pPr>
            <a:r>
              <a:rPr lang="en-US" sz="2000">
                <a:ea typeface="+mn-lt"/>
                <a:cs typeface="+mn-lt"/>
              </a:rPr>
              <a:t>  Noise schedules with identical </a:t>
            </a:r>
            <a:r>
              <a:rPr lang="en-US" sz="2000" err="1">
                <a:ea typeface="+mn-lt"/>
                <a:cs typeface="+mn-lt"/>
              </a:rPr>
              <a:t>R_min</a:t>
            </a:r>
            <a:r>
              <a:rPr lang="en-US" sz="2000">
                <a:ea typeface="+mn-lt"/>
                <a:cs typeface="+mn-lt"/>
              </a:rPr>
              <a:t> and </a:t>
            </a:r>
            <a:r>
              <a:rPr lang="en-US" sz="2000" err="1">
                <a:ea typeface="+mn-lt"/>
                <a:cs typeface="+mn-lt"/>
              </a:rPr>
              <a:t>R_max</a:t>
            </a:r>
            <a:r>
              <a:rPr lang="en-US" sz="2000">
                <a:ea typeface="+mn-lt"/>
                <a:cs typeface="+mn-lt"/>
              </a:rPr>
              <a:t> values produce the same VLB</a:t>
            </a:r>
            <a:endParaRPr lang="en-US"/>
          </a:p>
          <a:p>
            <a:pPr marL="285750" indent="-285750" algn="just">
              <a:buFont typeface="Arial"/>
              <a:buChar char="•"/>
            </a:pPr>
            <a:endParaRPr lang="en-US" sz="2000"/>
          </a:p>
        </p:txBody>
      </p:sp>
    </p:spTree>
    <p:extLst>
      <p:ext uri="{BB962C8B-B14F-4D97-AF65-F5344CB8AC3E}">
        <p14:creationId xmlns:p14="http://schemas.microsoft.com/office/powerpoint/2010/main" val="2215850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C67052-2209-B43B-147F-8EFF9F448C66}"/>
              </a:ext>
            </a:extLst>
          </p:cNvPr>
          <p:cNvSpPr>
            <a:spLocks noGrp="1"/>
          </p:cNvSpPr>
          <p:nvPr>
            <p:ph type="sldNum" sz="quarter" idx="4"/>
          </p:nvPr>
        </p:nvSpPr>
        <p:spPr/>
        <p:txBody>
          <a:bodyPr/>
          <a:lstStyle/>
          <a:p>
            <a:fld id="{B5CEABB6-07DC-46E8-9B57-56EC44A396E5}" type="slidenum">
              <a:rPr lang="en-US" smtClean="0"/>
              <a:pPr/>
              <a:t>9</a:t>
            </a:fld>
            <a:endParaRPr lang="en-US"/>
          </a:p>
        </p:txBody>
      </p:sp>
      <p:sp>
        <p:nvSpPr>
          <p:cNvPr id="6" name="TextBox 5">
            <a:extLst>
              <a:ext uri="{FF2B5EF4-FFF2-40B4-BE49-F238E27FC236}">
                <a16:creationId xmlns:a16="http://schemas.microsoft.com/office/drawing/2014/main" id="{7F5EA808-4D91-677F-6000-03054070198C}"/>
              </a:ext>
            </a:extLst>
          </p:cNvPr>
          <p:cNvSpPr txBox="1"/>
          <p:nvPr/>
        </p:nvSpPr>
        <p:spPr>
          <a:xfrm>
            <a:off x="728532" y="302465"/>
            <a:ext cx="8547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Exact Likelihood Computation - SDE vs ODE</a:t>
            </a:r>
            <a:endParaRPr lang="en-US" b="1"/>
          </a:p>
        </p:txBody>
      </p:sp>
      <p:sp>
        <p:nvSpPr>
          <p:cNvPr id="8" name="TextBox 7">
            <a:extLst>
              <a:ext uri="{FF2B5EF4-FFF2-40B4-BE49-F238E27FC236}">
                <a16:creationId xmlns:a16="http://schemas.microsoft.com/office/drawing/2014/main" id="{D6318B13-5BD4-BB01-2508-949831CB5799}"/>
              </a:ext>
            </a:extLst>
          </p:cNvPr>
          <p:cNvSpPr txBox="1"/>
          <p:nvPr/>
        </p:nvSpPr>
        <p:spPr>
          <a:xfrm>
            <a:off x="645964" y="1081548"/>
            <a:ext cx="547967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sz="2000" b="1">
                <a:ea typeface="+mn-lt"/>
                <a:cs typeface="+mn-lt"/>
              </a:rPr>
              <a:t> Reverse SDE</a:t>
            </a:r>
            <a:r>
              <a:rPr lang="en-US" sz="2000">
                <a:ea typeface="+mn-lt"/>
                <a:cs typeface="+mn-lt"/>
              </a:rPr>
              <a:t>: Stochastic sampling with efficiently computable variational lower bound</a:t>
            </a:r>
            <a:endParaRPr lang="en-US"/>
          </a:p>
          <a:p>
            <a:pPr algn="just">
              <a:buFont typeface="Arial"/>
              <a:buChar char="•"/>
            </a:pPr>
            <a:endParaRPr lang="en-US" sz="2000">
              <a:ea typeface="+mn-lt"/>
              <a:cs typeface="+mn-lt"/>
            </a:endParaRPr>
          </a:p>
          <a:p>
            <a:pPr algn="just">
              <a:buFont typeface="Arial"/>
              <a:buChar char="•"/>
            </a:pPr>
            <a:r>
              <a:rPr lang="en-US" sz="2000" b="1">
                <a:ea typeface="+mn-lt"/>
                <a:cs typeface="+mn-lt"/>
              </a:rPr>
              <a:t> Probability Flow ODE</a:t>
            </a:r>
            <a:r>
              <a:rPr lang="en-US" sz="2000">
                <a:ea typeface="+mn-lt"/>
                <a:cs typeface="+mn-lt"/>
              </a:rPr>
              <a:t>: Deterministic path enabling exact likelihood via neural ODE theory</a:t>
            </a:r>
            <a:endParaRPr lang="en-US"/>
          </a:p>
          <a:p>
            <a:pPr algn="just">
              <a:buFont typeface="Arial"/>
              <a:buChar char="•"/>
            </a:pPr>
            <a:endParaRPr lang="en-US" sz="2000">
              <a:ea typeface="+mn-lt"/>
              <a:cs typeface="+mn-lt"/>
            </a:endParaRPr>
          </a:p>
          <a:p>
            <a:pPr algn="just">
              <a:buFont typeface="Arial"/>
              <a:buChar char="•"/>
            </a:pPr>
            <a:r>
              <a:rPr lang="en-US" sz="2000">
                <a:ea typeface="+mn-lt"/>
                <a:cs typeface="+mn-lt"/>
              </a:rPr>
              <a:t> </a:t>
            </a:r>
            <a:r>
              <a:rPr lang="en-US" sz="2000" b="1">
                <a:ea typeface="+mn-lt"/>
                <a:cs typeface="+mn-lt"/>
              </a:rPr>
              <a:t>Likelihood weighting</a:t>
            </a:r>
            <a:r>
              <a:rPr lang="en-US" sz="2000">
                <a:ea typeface="+mn-lt"/>
                <a:cs typeface="+mn-lt"/>
              </a:rPr>
              <a:t>: Training with λ(t) = g(t)² implicitly maximizes log-likelihood</a:t>
            </a:r>
            <a:endParaRPr lang="en-US"/>
          </a:p>
          <a:p>
            <a:pPr algn="just">
              <a:buFont typeface="Arial"/>
              <a:buChar char="•"/>
            </a:pPr>
            <a:endParaRPr lang="en-US" sz="2000">
              <a:ea typeface="+mn-lt"/>
              <a:cs typeface="+mn-lt"/>
            </a:endParaRPr>
          </a:p>
          <a:p>
            <a:pPr algn="just">
              <a:buFont typeface="Arial"/>
              <a:buChar char="•"/>
            </a:pPr>
            <a:r>
              <a:rPr lang="en-US" sz="2000" b="1">
                <a:ea typeface="+mn-lt"/>
                <a:cs typeface="+mn-lt"/>
              </a:rPr>
              <a:t> KL divergence bound:</a:t>
            </a:r>
            <a:r>
              <a:rPr lang="en-US" sz="2000">
                <a:ea typeface="+mn-lt"/>
                <a:cs typeface="+mn-lt"/>
              </a:rPr>
              <a:t> D_KL(q_0 || </a:t>
            </a:r>
            <a:r>
              <a:rPr lang="en-US" sz="2000" err="1">
                <a:ea typeface="+mn-lt"/>
                <a:cs typeface="+mn-lt"/>
              </a:rPr>
              <a:t>p^sde_θ</a:t>
            </a:r>
            <a:r>
              <a:rPr lang="en-US" sz="2000">
                <a:ea typeface="+mn-lt"/>
                <a:cs typeface="+mn-lt"/>
              </a:rPr>
              <a:t>) ≤ L(θ; g(·)²) + constant</a:t>
            </a:r>
            <a:endParaRPr lang="en-US"/>
          </a:p>
          <a:p>
            <a:pPr algn="just">
              <a:buFont typeface="Arial"/>
              <a:buChar char="•"/>
            </a:pPr>
            <a:endParaRPr lang="en-US" sz="2000">
              <a:ea typeface="+mn-lt"/>
              <a:cs typeface="+mn-lt"/>
            </a:endParaRPr>
          </a:p>
          <a:p>
            <a:pPr algn="just">
              <a:buFont typeface="Arial"/>
              <a:buChar char="•"/>
            </a:pPr>
            <a:r>
              <a:rPr lang="en-US" sz="2000" b="1">
                <a:ea typeface="+mn-lt"/>
                <a:cs typeface="+mn-lt"/>
              </a:rPr>
              <a:t> ODE</a:t>
            </a:r>
            <a:r>
              <a:rPr lang="en-US" sz="2000">
                <a:ea typeface="+mn-lt"/>
                <a:cs typeface="+mn-lt"/>
              </a:rPr>
              <a:t> computation uses Skilling-Hutchinson trace estimator</a:t>
            </a:r>
            <a:endParaRPr lang="en-US"/>
          </a:p>
          <a:p>
            <a:pPr algn="just"/>
            <a:endParaRPr lang="en-US" sz="2000"/>
          </a:p>
        </p:txBody>
      </p:sp>
      <p:pic>
        <p:nvPicPr>
          <p:cNvPr id="9" name="Picture 8" descr="A diagram of data and data&#10;&#10;AI-generated content may be incorrect.">
            <a:extLst>
              <a:ext uri="{FF2B5EF4-FFF2-40B4-BE49-F238E27FC236}">
                <a16:creationId xmlns:a16="http://schemas.microsoft.com/office/drawing/2014/main" id="{AC633AF1-3459-8522-37BB-DE45FD4D4343}"/>
              </a:ext>
            </a:extLst>
          </p:cNvPr>
          <p:cNvPicPr>
            <a:picLocks noChangeAspect="1"/>
          </p:cNvPicPr>
          <p:nvPr/>
        </p:nvPicPr>
        <p:blipFill>
          <a:blip r:embed="rId2"/>
          <a:stretch>
            <a:fillRect/>
          </a:stretch>
        </p:blipFill>
        <p:spPr>
          <a:xfrm>
            <a:off x="6919451" y="1192161"/>
            <a:ext cx="4719484" cy="4719484"/>
          </a:xfrm>
          <a:prstGeom prst="rect">
            <a:avLst/>
          </a:prstGeom>
        </p:spPr>
      </p:pic>
    </p:spTree>
    <p:extLst>
      <p:ext uri="{BB962C8B-B14F-4D97-AF65-F5344CB8AC3E}">
        <p14:creationId xmlns:p14="http://schemas.microsoft.com/office/powerpoint/2010/main" val="2025681765"/>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2.xml><?xml version="1.0" encoding="utf-8"?>
<ds:datastoreItem xmlns:ds="http://schemas.openxmlformats.org/officeDocument/2006/customXml" ds:itemID="{17B53FD5-8F3E-4406-8404-9F78B5E6376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68EFD9E-464D-4A64-8503-21EC0260155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47</Slides>
  <Notes>9</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vt:lpstr>
      <vt:lpstr>Diffusion model</vt:lpstr>
      <vt:lpstr>PowerPoint Presentation</vt:lpstr>
      <vt:lpstr>PowerPoint Presentation</vt:lpstr>
      <vt:lpstr>Score-Based Generative Models (SGMs)</vt:lpstr>
      <vt:lpstr>DDPM Reverse Process + Training Objective</vt:lpstr>
      <vt:lpstr>Score SDEs: Continuous-Time Diffusion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CONNECTIONS WITH OTHER GENERATIVE MODELS</vt:lpstr>
      <vt:lpstr>PowerPoint Presentation</vt:lpstr>
      <vt:lpstr>Variational Autoencoders and Connections with Diffusion Models</vt:lpstr>
      <vt:lpstr>PowerPoint Presentation</vt:lpstr>
      <vt:lpstr>Generative Adversarial Networks and Connections with Diffusion Models </vt:lpstr>
      <vt:lpstr>PowerPoint Presentation</vt:lpstr>
      <vt:lpstr>Normalizing Flows and Connections with Diffusion Models</vt:lpstr>
      <vt:lpstr>Autoregressive Models and Connections with Diffusion Models </vt:lpstr>
      <vt:lpstr>Energy-based Models and Connections with Diffusion Models </vt:lpstr>
      <vt:lpstr>PowerPoint Presentation</vt:lpstr>
      <vt:lpstr>Improving the Core Model </vt:lpstr>
      <vt:lpstr>2. Model Distillation (Learning Based):</vt:lpstr>
      <vt:lpstr>Improvement 2: improved likelihood:</vt:lpstr>
      <vt:lpstr>2. Variance modelling</vt:lpstr>
      <vt:lpstr>Improvement 3: Handling special data</vt:lpstr>
      <vt:lpstr>Application of Diffusion model   Computer Vision</vt:lpstr>
      <vt:lpstr>Super-Resolution &amp; Restoration</vt:lpstr>
      <vt:lpstr>Video &amp; 3D Generation</vt:lpstr>
      <vt:lpstr>Natural Language Generation</vt:lpstr>
      <vt:lpstr>Multi‑Modal Generation</vt:lpstr>
      <vt:lpstr>Temporal Data Modeling</vt:lpstr>
      <vt:lpstr>Robust Learning</vt:lpstr>
      <vt:lpstr>Interdisciplinary Applications</vt:lpstr>
      <vt:lpstr>Summary</vt:lpstr>
      <vt:lpstr>CONCLUSION</vt:lpstr>
      <vt:lpstr>IMAGES</vt:lpstr>
      <vt:lpstr>A cow drinking water in a milky way.</vt:lpstr>
      <vt:lpstr>References</vt:lpstr>
      <vt:lpstr>contributors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2025-11-08T16:11:59Z</dcterms:created>
  <dcterms:modified xsi:type="dcterms:W3CDTF">2025-11-14T20:05:30Z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